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510" r:id="rId3"/>
    <p:sldId id="508" r:id="rId4"/>
    <p:sldId id="507" r:id="rId5"/>
    <p:sldId id="511" r:id="rId6"/>
    <p:sldId id="512" r:id="rId7"/>
    <p:sldId id="506" r:id="rId8"/>
    <p:sldId id="531" r:id="rId9"/>
    <p:sldId id="513" r:id="rId10"/>
    <p:sldId id="514" r:id="rId11"/>
    <p:sldId id="515" r:id="rId12"/>
    <p:sldId id="468" r:id="rId13"/>
    <p:sldId id="472" r:id="rId14"/>
    <p:sldId id="516" r:id="rId15"/>
    <p:sldId id="517" r:id="rId16"/>
    <p:sldId id="547" r:id="rId17"/>
    <p:sldId id="559" r:id="rId18"/>
    <p:sldId id="518" r:id="rId19"/>
    <p:sldId id="519" r:id="rId20"/>
    <p:sldId id="520" r:id="rId21"/>
    <p:sldId id="521" r:id="rId22"/>
    <p:sldId id="522" r:id="rId23"/>
    <p:sldId id="523" r:id="rId24"/>
    <p:sldId id="527" r:id="rId25"/>
    <p:sldId id="528" r:id="rId26"/>
    <p:sldId id="530" r:id="rId27"/>
    <p:sldId id="474" r:id="rId28"/>
    <p:sldId id="473" r:id="rId29"/>
    <p:sldId id="478" r:id="rId30"/>
    <p:sldId id="538" r:id="rId31"/>
    <p:sldId id="542" r:id="rId32"/>
    <p:sldId id="532" r:id="rId33"/>
    <p:sldId id="533" r:id="rId34"/>
    <p:sldId id="534" r:id="rId35"/>
    <p:sldId id="535" r:id="rId36"/>
    <p:sldId id="536" r:id="rId37"/>
    <p:sldId id="537" r:id="rId38"/>
    <p:sldId id="555" r:id="rId39"/>
    <p:sldId id="549" r:id="rId40"/>
    <p:sldId id="479" r:id="rId41"/>
    <p:sldId id="545" r:id="rId42"/>
    <p:sldId id="556" r:id="rId43"/>
    <p:sldId id="557" r:id="rId44"/>
    <p:sldId id="544" r:id="rId45"/>
    <p:sldId id="553" r:id="rId46"/>
    <p:sldId id="554" r:id="rId47"/>
    <p:sldId id="539" r:id="rId48"/>
    <p:sldId id="540" r:id="rId49"/>
    <p:sldId id="558" r:id="rId50"/>
    <p:sldId id="541" r:id="rId51"/>
    <p:sldId id="543" r:id="rId52"/>
    <p:sldId id="494" r:id="rId53"/>
    <p:sldId id="496" r:id="rId54"/>
    <p:sldId id="497" r:id="rId55"/>
    <p:sldId id="499" r:id="rId5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A5D"/>
    <a:srgbClr val="FF0066"/>
    <a:srgbClr val="2525B5"/>
    <a:srgbClr val="000066"/>
    <a:srgbClr val="009242"/>
    <a:srgbClr val="CC6600"/>
    <a:srgbClr val="993366"/>
    <a:srgbClr val="FF33CC"/>
    <a:srgbClr val="000000"/>
    <a:srgbClr val="538DE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8579" autoAdjust="0"/>
  </p:normalViewPr>
  <p:slideViewPr>
    <p:cSldViewPr>
      <p:cViewPr>
        <p:scale>
          <a:sx n="80" d="100"/>
          <a:sy n="80" d="100"/>
        </p:scale>
        <p:origin x="-198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BA93D-13D5-41AB-84DB-13521266C5F2}" type="datetimeFigureOut">
              <a:rPr lang="en-US" smtClean="0"/>
              <a:pPr/>
              <a:t>8/25/2014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172CE-3C3E-44FE-9348-312A3C7688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8837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E85AC-DAC7-4ACB-A2E2-528F9E0D5896}" type="datetimeFigureOut">
              <a:rPr lang="en-US" smtClean="0"/>
              <a:pPr/>
              <a:t>8/25/2014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6CDB9-DAEB-400F-9F9E-9709FD9A8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5213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18"/>
          <p:cNvSpPr>
            <a:spLocks noChangeArrowheads="1"/>
          </p:cNvSpPr>
          <p:nvPr/>
        </p:nvSpPr>
        <p:spPr bwMode="white">
          <a:xfrm>
            <a:off x="0" y="0"/>
            <a:ext cx="9144000" cy="2403475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91" name="Freeform 19"/>
          <p:cNvSpPr>
            <a:spLocks/>
          </p:cNvSpPr>
          <p:nvPr/>
        </p:nvSpPr>
        <p:spPr bwMode="gray">
          <a:xfrm>
            <a:off x="2408238" y="1485900"/>
            <a:ext cx="6737350" cy="909638"/>
          </a:xfrm>
          <a:custGeom>
            <a:avLst/>
            <a:gdLst>
              <a:gd name="T0" fmla="*/ 0 w 4134"/>
              <a:gd name="T1" fmla="*/ 573 h 573"/>
              <a:gd name="T2" fmla="*/ 4134 w 4134"/>
              <a:gd name="T3" fmla="*/ 573 h 573"/>
              <a:gd name="T4" fmla="*/ 4134 w 4134"/>
              <a:gd name="T5" fmla="*/ 1 h 573"/>
              <a:gd name="T6" fmla="*/ 322 w 4134"/>
              <a:gd name="T7" fmla="*/ 0 h 573"/>
              <a:gd name="T8" fmla="*/ 0 w 4134"/>
              <a:gd name="T9" fmla="*/ 573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4" h="573">
                <a:moveTo>
                  <a:pt x="0" y="573"/>
                </a:moveTo>
                <a:lnTo>
                  <a:pt x="4134" y="573"/>
                </a:lnTo>
                <a:lnTo>
                  <a:pt x="4134" y="1"/>
                </a:lnTo>
                <a:lnTo>
                  <a:pt x="322" y="0"/>
                </a:lnTo>
                <a:lnTo>
                  <a:pt x="0" y="57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3176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92" name="Freeform 20"/>
          <p:cNvSpPr>
            <a:spLocks/>
          </p:cNvSpPr>
          <p:nvPr/>
        </p:nvSpPr>
        <p:spPr bwMode="gray">
          <a:xfrm>
            <a:off x="-6350" y="2393950"/>
            <a:ext cx="2419350" cy="458788"/>
          </a:xfrm>
          <a:custGeom>
            <a:avLst/>
            <a:gdLst>
              <a:gd name="T0" fmla="*/ 0 w 1634"/>
              <a:gd name="T1" fmla="*/ 0 h 289"/>
              <a:gd name="T2" fmla="*/ 1634 w 1634"/>
              <a:gd name="T3" fmla="*/ 0 h 289"/>
              <a:gd name="T4" fmla="*/ 1456 w 1634"/>
              <a:gd name="T5" fmla="*/ 289 h 289"/>
              <a:gd name="T6" fmla="*/ 0 w 1634"/>
              <a:gd name="T7" fmla="*/ 286 h 289"/>
              <a:gd name="T8" fmla="*/ 0 w 1634"/>
              <a:gd name="T9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4" h="289">
                <a:moveTo>
                  <a:pt x="0" y="0"/>
                </a:moveTo>
                <a:lnTo>
                  <a:pt x="1634" y="0"/>
                </a:lnTo>
                <a:lnTo>
                  <a:pt x="1456" y="289"/>
                </a:lnTo>
                <a:lnTo>
                  <a:pt x="0" y="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447800"/>
            <a:ext cx="6019800" cy="10128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669088"/>
            <a:ext cx="2133600" cy="169862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GB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1800" y="6553200"/>
            <a:ext cx="2133600" cy="1524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5995477B-9009-44B9-984A-399016057B3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82296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37054-D014-4427-9440-0929F95D14F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06507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27025"/>
            <a:ext cx="2114550" cy="5921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27025"/>
            <a:ext cx="6191250" cy="59213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9CECF-040B-475A-8EE4-CCD004EF0A1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5992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27025"/>
            <a:ext cx="60960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87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514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528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A18CF6D4-BA78-4087-8C61-3A54CA4BE24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2851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629F3-00D0-468E-BB06-F862B007CB1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61871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F3CAF-ED50-47B5-AAE7-D1704176CE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3172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BE9A-6F48-48C6-B274-E528E417A13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6581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1A081-F1E2-45EB-BABA-39F9AFEC1DA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24496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E841D-F88C-424D-B5F8-F0EA509805A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0271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A9E5C-2DDA-4335-B6E3-318812020F1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7107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1EEEC-E2B3-4353-830C-2839CB55CCC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8738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8F1F4-C7A3-4E92-B146-449B7D61728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4209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Freeform 16"/>
          <p:cNvSpPr>
            <a:spLocks/>
          </p:cNvSpPr>
          <p:nvPr/>
        </p:nvSpPr>
        <p:spPr bwMode="gray">
          <a:xfrm>
            <a:off x="2124075" y="260350"/>
            <a:ext cx="7027863" cy="720725"/>
          </a:xfrm>
          <a:custGeom>
            <a:avLst/>
            <a:gdLst>
              <a:gd name="T0" fmla="*/ 0 w 4134"/>
              <a:gd name="T1" fmla="*/ 657 h 657"/>
              <a:gd name="T2" fmla="*/ 4134 w 4134"/>
              <a:gd name="T3" fmla="*/ 657 h 657"/>
              <a:gd name="T4" fmla="*/ 4134 w 4134"/>
              <a:gd name="T5" fmla="*/ 0 h 657"/>
              <a:gd name="T6" fmla="*/ 401 w 4134"/>
              <a:gd name="T7" fmla="*/ 1 h 657"/>
              <a:gd name="T8" fmla="*/ 0 w 4134"/>
              <a:gd name="T9" fmla="*/ 657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4" h="657">
                <a:moveTo>
                  <a:pt x="0" y="657"/>
                </a:moveTo>
                <a:lnTo>
                  <a:pt x="4134" y="657"/>
                </a:lnTo>
                <a:lnTo>
                  <a:pt x="4134" y="0"/>
                </a:lnTo>
                <a:lnTo>
                  <a:pt x="401" y="1"/>
                </a:lnTo>
                <a:lnTo>
                  <a:pt x="0" y="657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1" name="Freeform 17"/>
          <p:cNvSpPr>
            <a:spLocks/>
          </p:cNvSpPr>
          <p:nvPr/>
        </p:nvSpPr>
        <p:spPr bwMode="ltGray">
          <a:xfrm>
            <a:off x="0" y="981075"/>
            <a:ext cx="2124075" cy="288925"/>
          </a:xfrm>
          <a:custGeom>
            <a:avLst/>
            <a:gdLst>
              <a:gd name="T0" fmla="*/ 0 w 1338"/>
              <a:gd name="T1" fmla="*/ 0 h 182"/>
              <a:gd name="T2" fmla="*/ 1338 w 1338"/>
              <a:gd name="T3" fmla="*/ 0 h 182"/>
              <a:gd name="T4" fmla="*/ 1138 w 1338"/>
              <a:gd name="T5" fmla="*/ 182 h 182"/>
              <a:gd name="T6" fmla="*/ 0 w 1338"/>
              <a:gd name="T7" fmla="*/ 181 h 182"/>
              <a:gd name="T8" fmla="*/ 0 w 1338"/>
              <a:gd name="T9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8" h="182">
                <a:moveTo>
                  <a:pt x="0" y="0"/>
                </a:moveTo>
                <a:lnTo>
                  <a:pt x="1338" y="0"/>
                </a:lnTo>
                <a:lnTo>
                  <a:pt x="1138" y="182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514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502068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92D743C-BE7B-474A-A63C-664BEDB591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2819400" y="327025"/>
            <a:ext cx="6096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chem.iut.ac.ir/fa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ece.iut.ac.i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hespringmount6pack.com/wp-content/uploads/2012/04/Earth-Day-funny-photo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24200"/>
            <a:ext cx="9220200" cy="16764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200" b="1" i="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Photocatalytic</a:t>
            </a:r>
            <a:r>
              <a:rPr lang="en-US" sz="2200" b="1" i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200" b="1" i="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Electrocatalytic</a:t>
            </a:r>
            <a:r>
              <a:rPr lang="en-US" sz="2200" b="1" i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Reduction </a:t>
            </a:r>
            <a:r>
              <a:rPr lang="en-US" sz="2200" b="1" i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of CO</a:t>
            </a:r>
            <a:r>
              <a:rPr lang="en-US" sz="2200" b="1" i="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i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CO by </a:t>
            </a:r>
            <a:r>
              <a:rPr lang="en-US" sz="2200" b="1" i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i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i="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Polypyridyl</a:t>
            </a:r>
            <a:r>
              <a:rPr lang="en-US" sz="2200" b="1" i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Complexes</a:t>
            </a:r>
            <a:endParaRPr lang="en-US" sz="2200" b="1" i="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2133600" y="60960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n-lt"/>
              </a:rPr>
              <a:t>Isfahan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University of 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Technology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Department 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Chemistry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514600" y="4999672"/>
            <a:ext cx="4114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Hadadzadeh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Professor of Inorganic Chemistry</a:t>
            </a:r>
          </a:p>
          <a:p>
            <a:pPr algn="ctr">
              <a:spcBef>
                <a:spcPct val="50000"/>
              </a:spcBef>
            </a:pPr>
            <a:endParaRPr lang="en-US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381000" y="2438400"/>
            <a:ext cx="213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August 2014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5474" name="Picture 2" descr="http://chem.iut.ac.ir/sites/chem.iut.ac.ir/files/logo_0.png">
            <a:hlinkClick r:id="rId2" tooltip="صفحه اصلی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7713" y="-1701800"/>
            <a:ext cx="762000" cy="762000"/>
          </a:xfrm>
          <a:prstGeom prst="rect">
            <a:avLst/>
          </a:prstGeom>
          <a:noFill/>
        </p:spPr>
      </p:pic>
      <p:pic>
        <p:nvPicPr>
          <p:cNvPr id="105476" name="Picture 4" descr="http://chem.iut.ac.ir/sites/chem.iut.ac.ir/files/logo_0.png">
            <a:hlinkClick r:id="rId2" tooltip="صفحه اصلی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7713" y="-1701800"/>
            <a:ext cx="762000" cy="762000"/>
          </a:xfrm>
          <a:prstGeom prst="rect">
            <a:avLst/>
          </a:prstGeom>
          <a:noFill/>
        </p:spPr>
      </p:pic>
      <p:pic>
        <p:nvPicPr>
          <p:cNvPr id="12" name="Picture 11" descr="دانشگاه صنعتی اصفهان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58" y="228600"/>
            <a:ext cx="126924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4378" y="1447800"/>
            <a:ext cx="640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Electrochemical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reduction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15" name="Rectangle 3"/>
          <p:cNvGrpSpPr>
            <a:grpSpLocks/>
          </p:cNvGrpSpPr>
          <p:nvPr/>
        </p:nvGrpSpPr>
        <p:grpSpPr bwMode="auto">
          <a:xfrm>
            <a:off x="228600" y="2176039"/>
            <a:ext cx="7960382" cy="3358753"/>
            <a:chOff x="1025" y="1129"/>
            <a:chExt cx="3418" cy="3179"/>
          </a:xfrm>
        </p:grpSpPr>
        <p:pic>
          <p:nvPicPr>
            <p:cNvPr id="16" name="Rectangl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5" y="1129"/>
              <a:ext cx="3418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152" y="1248"/>
              <a:ext cx="3168" cy="29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55707" y="2648219"/>
            <a:ext cx="64118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   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  2H</a:t>
            </a:r>
            <a:r>
              <a:rPr lang="pt-BR" sz="20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2ē  →   CO  +  H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           E°′ = -</a:t>
            </a: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0.52 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t-BR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  2H</a:t>
            </a:r>
            <a:r>
              <a:rPr lang="pt-BR" sz="20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2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ē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→   HCOOH                E°′ = </a:t>
            </a: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-0.61 V </a:t>
            </a:r>
            <a:endParaRPr lang="pt-BR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t-BR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  4H</a:t>
            </a:r>
            <a:r>
              <a:rPr lang="pt-BR" sz="20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 4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ē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→   HCHO  +  H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      E°′ = </a:t>
            </a: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-0.48 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t-BR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  6H</a:t>
            </a:r>
            <a:r>
              <a:rPr lang="pt-BR" sz="20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6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ē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→   CH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OH  +  H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    E°′ = </a:t>
            </a: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-0.38 V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t-BR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  8H</a:t>
            </a:r>
            <a:r>
              <a:rPr lang="pt-BR" sz="20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8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ē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→   CH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2H</a:t>
            </a:r>
            <a:r>
              <a:rPr lang="pt-BR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        E°′ = </a:t>
            </a: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-0.24 </a:t>
            </a: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1313" y="6172200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lphaUcPeriod" startAt="4"/>
            </a:pPr>
            <a:r>
              <a:rPr lang="en-GB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Canseco-Gonzalez, M., </a:t>
            </a:r>
            <a:r>
              <a:rPr lang="en-GB" sz="16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Dalton Trans.</a:t>
            </a:r>
            <a:r>
              <a:rPr lang="en-GB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2013, 42, 7424</a:t>
            </a:r>
            <a:r>
              <a:rPr lang="en-GB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lphaUcPeriod" startAt="4"/>
            </a:pPr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M. A. </a:t>
            </a:r>
            <a:r>
              <a:rPr lang="en-US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Scibioh</a:t>
            </a:r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B. </a:t>
            </a:r>
            <a:r>
              <a:rPr lang="en-US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Viswanathan</a:t>
            </a:r>
            <a:r>
              <a:rPr lang="en-US" sz="16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Proc. Indn. Natl. Acad. Sci</a:t>
            </a:r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., 2004, 70 A, 65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93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1367879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Reactive positions of the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molecule and the electronic characteristics of a transition metal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center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required for complexation (M represents a metal atom)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9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6" descr="C:\Users\TEST\Desktop\Desktop\1389-1392\Ms. Serri's paper-final version\Scheme 2\untitle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244" y="2565082"/>
            <a:ext cx="5989955" cy="208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371600" y="586740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W. </a:t>
            </a:r>
            <a:r>
              <a:rPr lang="en-US" sz="1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Ji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H. Hu, W. Zhang, H. Huang, X. He, X. Han, F. Zhao, Y. Liu, Z. Kang,</a:t>
            </a:r>
            <a:r>
              <a:rPr lang="en-US" sz="1600" i="1" dirty="0">
                <a:solidFill>
                  <a:schemeClr val="accent2"/>
                </a:solidFill>
              </a:rPr>
              <a:t> </a:t>
            </a:r>
            <a:r>
              <a:rPr lang="en-US" sz="16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Dalton Trans</a:t>
            </a:r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., 2013, 42, 10690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M. A. </a:t>
            </a:r>
            <a:r>
              <a:rPr lang="en-US" sz="1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Scibioh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B. </a:t>
            </a:r>
            <a:r>
              <a:rPr lang="en-US" sz="1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Viswanathan</a:t>
            </a:r>
            <a:r>
              <a:rPr lang="en-US" sz="16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Proc. Indn. Natl. Acad. Sci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., 2004, 70 A, 65.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92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1367879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classification of coordination modes of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 metal complexes (M represents a metal atom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9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6" descr="C:\Users\TEST\Desktop\Desktop\Ms. Serri's paper-final version\Scheme 1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5976" y="1909550"/>
            <a:ext cx="4959824" cy="433885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34A5D"/>
            </a:solidFill>
            <a:prstDash val="solid"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19200" y="6477000"/>
            <a:ext cx="662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M. A. </a:t>
            </a:r>
            <a:r>
              <a:rPr lang="en-US" sz="1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Scibioh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Viswanathan</a:t>
            </a:r>
            <a:r>
              <a:rPr lang="en-US" sz="16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Proc. Indn. Natl. Acad. Sci</a:t>
            </a:r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2004, 70 A, 65.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82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228600" y="1524000"/>
            <a:ext cx="662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26C0C4"/>
              </a:buClr>
              <a:buSzPct val="130000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Synthesis route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EtOH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)](PF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000" b="0" i="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Rectangle 3"/>
          <p:cNvGrpSpPr>
            <a:grpSpLocks/>
          </p:cNvGrpSpPr>
          <p:nvPr/>
        </p:nvGrpSpPr>
        <p:grpSpPr bwMode="auto">
          <a:xfrm>
            <a:off x="1143000" y="1968367"/>
            <a:ext cx="6836391" cy="4664122"/>
            <a:chOff x="1025" y="1129"/>
            <a:chExt cx="3418" cy="3179"/>
          </a:xfrm>
        </p:grpSpPr>
        <p:pic>
          <p:nvPicPr>
            <p:cNvPr id="7" name="Rectangl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5" y="1129"/>
              <a:ext cx="3418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1152" y="1248"/>
              <a:ext cx="3168" cy="29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pic>
        <p:nvPicPr>
          <p:cNvPr id="10" name="Picture 2" descr="IUT-sign-Fa-256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9" name="Picture 8" descr="C:\Users\TEST\Desktop\Desktop\1389-1392\Ms. Serri's paper-final version\Scheme 2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160545"/>
            <a:ext cx="5731510" cy="431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93431" y="357155"/>
            <a:ext cx="2744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Electrocatalyst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96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04800" y="144780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ORTEP plot of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EtOH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)]</a:t>
            </a:r>
            <a:r>
              <a:rPr lang="en-US" sz="20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/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5" descr="C:\Users\hadi\Desktop\Ru complex of Hadad\1.bmp"/>
          <p:cNvPicPr/>
          <p:nvPr/>
        </p:nvPicPr>
        <p:blipFill>
          <a:blip r:embed="rId3" cstate="print"/>
          <a:srcRect t="4755"/>
          <a:stretch>
            <a:fillRect/>
          </a:stretch>
        </p:blipFill>
        <p:spPr bwMode="auto">
          <a:xfrm>
            <a:off x="1728991" y="2133600"/>
            <a:ext cx="5731510" cy="4070350"/>
          </a:xfrm>
          <a:prstGeom prst="rect">
            <a:avLst/>
          </a:prstGeom>
          <a:noFill/>
          <a:ln w="28575">
            <a:solidFill>
              <a:srgbClr val="034A5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287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TEST\Desktop\Inorganic-SEC924 copy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2404091"/>
            <a:ext cx="6400800" cy="445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76200" y="1252716"/>
            <a:ext cx="9067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Cyclic </a:t>
            </a:r>
            <a:r>
              <a:rPr lang="en-US" sz="19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voltammogram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9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19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9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)(CH</a:t>
            </a:r>
            <a:r>
              <a:rPr lang="en-US" sz="19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CN)](PF</a:t>
            </a:r>
            <a:r>
              <a:rPr lang="en-US" sz="19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in dry acetonitrile with 0.1 M TBAH as the supporting 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electrolyte at 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scan rate of 0.1 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 s</a:t>
            </a:r>
            <a:r>
              <a:rPr lang="en-US" sz="19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–1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(Left inset: </a:t>
            </a:r>
            <a:r>
              <a:rPr lang="en-US" sz="19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(III/II) couple at scan rates of 0.05–0.5 V s</a:t>
            </a:r>
            <a:r>
              <a:rPr lang="en-US" sz="19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–1 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right inset: UV–</a:t>
            </a:r>
            <a:r>
              <a:rPr lang="en-US" sz="19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vis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spectroelectrochemical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oxidation of </a:t>
            </a:r>
            <a:r>
              <a:rPr lang="en-US" sz="19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19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9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19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CN)]</a:t>
            </a:r>
            <a:r>
              <a:rPr lang="en-US" sz="19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9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dry 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acetonitrile: </a:t>
            </a:r>
            <a:endParaRPr lang="en-US" sz="19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6178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447799"/>
            <a:ext cx="350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Proposed reaction mechanism for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electrocatalytic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reduction of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by the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(II) complex in 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9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87392"/>
            <a:ext cx="4343400" cy="579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150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 3"/>
          <p:cNvGrpSpPr>
            <a:grpSpLocks/>
          </p:cNvGrpSpPr>
          <p:nvPr/>
        </p:nvGrpSpPr>
        <p:grpSpPr bwMode="auto">
          <a:xfrm>
            <a:off x="1143000" y="1142999"/>
            <a:ext cx="7315200" cy="5867401"/>
            <a:chOff x="1025" y="1129"/>
            <a:chExt cx="3418" cy="3179"/>
          </a:xfrm>
        </p:grpSpPr>
        <p:pic>
          <p:nvPicPr>
            <p:cNvPr id="7" name="Rectangl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5" y="1129"/>
              <a:ext cx="3418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1152" y="1248"/>
              <a:ext cx="3168" cy="29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pic>
        <p:nvPicPr>
          <p:cNvPr id="10" name="Picture 2" descr="IUT-sign-Fa-256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448513" name="Picture 1" descr="C:\Documents and Settings\Administrator\Desktop\Mechanism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524000"/>
            <a:ext cx="6268199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796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28600" y="1252716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CVs of 2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CN)](PF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in 0.1 M TBAH/CH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 under N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(green line) and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(red line) at room temperature. Working electrode</a:t>
            </a:r>
            <a:r>
              <a:rPr lang="ar-SA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glassy carbon; scan rate, 0.1 V s</a:t>
            </a:r>
            <a:r>
              <a:rPr lang="en-US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–1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The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blank solution (without the complex) shows no reduction current (blue line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 descr="C:\Documents and Settings\Administrator\Desktop\Final-Fig. 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8337" y="2576155"/>
            <a:ext cx="52673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3473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6200" y="1252716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CVs of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CN)](PF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(2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in 0.1 M TBAH/CH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 under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at scan rates of 0.1–0.5 V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–1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Picture 6" descr="C:\Users\TEST\Desktop\SR Control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130" y="1966289"/>
            <a:ext cx="5615940" cy="427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3311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43200" y="454205"/>
            <a:ext cx="701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greenhouse effect</a:t>
            </a:r>
            <a:endParaRPr lang="en-US" sz="2800" b="1" i="0" baseline="-25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Picture 6" descr="http://icons.wxug.com/metgraphics/climate/sunearthdiagra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0"/>
            <a:ext cx="7315200" cy="508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6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6200" y="1447800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CVs of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CN)](PF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in 0.1 M TBAH/CH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 under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 different concentrations at room temperature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6" name="Picture 5" descr="C:\Users\TEST\Desktop\Conc Con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362200"/>
            <a:ext cx="55626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6102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6200" y="1252716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CVs of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CN)](PF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(2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in 0.1 M TBAH/CH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 under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after different purging times at room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temperature: 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6" name="Picture 5" descr="C:\Users\TEST\Desktop\CO2 Purge Con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09800"/>
            <a:ext cx="56864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054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6200" y="1252716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CVs of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CN)](PF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(2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in 0.1 M TBAH/CH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CN under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at different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temperatures: 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8" name="Picture 7" descr="C:\Users\TEST\Desktop\T Con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346" y="2209800"/>
            <a:ext cx="562927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530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1845" y="1367879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HOMO, LUMO, LUMO + 1, and LUMO + 2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EtOH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)]</a:t>
            </a:r>
            <a:r>
              <a:rPr lang="en-US" sz="20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9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 descr="C:\Users\TEST\AppData\Local\Microsoft\Windows\Temporary Internet Files\Content.Word\main'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133600"/>
            <a:ext cx="5731510" cy="403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6328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EST\Desktop\Desktop\Ms. Serri's paper-final version\Scheme 4\HOMO\Mechanism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9355" y="2003176"/>
            <a:ext cx="4800600" cy="483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1845" y="1367879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schematic representation of HOMOs of the species in the proposed mechanism for the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electrocatalytic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reduction of CO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by the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(II) complex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i="0" baseline="-25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6328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EST\Desktop\Desktop\Ms. Serri's paper-final version\Scheme 4\LUMO\Mechanism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133600"/>
            <a:ext cx="4648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1845" y="1367879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schematic representation of LUMOs of the species in the proposed mechanism for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electrocatalytic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reduction of CO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by the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(II) complex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i="0" baseline="-25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0447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7386" y="1447800"/>
            <a:ext cx="86080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optimized structures of free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Int6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baseline="30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–•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2–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)]</a:t>
            </a:r>
            <a:r>
              <a:rPr lang="en-US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) in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gas phase. The bond lengths are in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angstroms:</a:t>
            </a:r>
            <a:endParaRPr lang="en-US" sz="20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Picture 6" descr="Graphical Abstract-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338" y="2895600"/>
            <a:ext cx="4838700" cy="272415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838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" y="12192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change of charge of the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pyridyl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moieties of the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ligands through one-electron reductions in steps I, III and IV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9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Picture 6" descr="C:\Users\TEST\Desktop\Scheme 3S copy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05000"/>
            <a:ext cx="5410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1774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1367879"/>
            <a:ext cx="800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Schematic representation of the selective vibrational modes in the transition states TS1 and TS2 in the proposed mechanism</a:t>
            </a:r>
            <a:r>
              <a:rPr lang="en-US" sz="19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9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8" name="Picture 7" descr="C:\Users\TEST\Desktop\Final TS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874962"/>
            <a:ext cx="6675755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1774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137" y="12954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calculated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-character MOs in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2–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)]</a:t>
            </a:r>
            <a:r>
              <a:rPr lang="en-US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(The numbers 1–11 are given to show the sequence of the MO levels based on their energy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000" dirty="0"/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6" name="Picture 5" descr="C:\Users\TEST\Desktop\Desktop\Ms. Serri's paper-final version\aniline\Untitled-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1" y="1978024"/>
            <a:ext cx="6629400" cy="472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6484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454205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CO</a:t>
            </a:r>
            <a:r>
              <a:rPr lang="en-US" sz="2800" b="1" baseline="-25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emissions by region and fuel</a:t>
            </a:r>
            <a:endParaRPr lang="en-US" sz="2800" b="1" i="0" baseline="-25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I:\Untitled1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64047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641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25719" y="1295400"/>
            <a:ext cx="8642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en-US" baseline="-25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(gas phase Gibbs free energy change, kcal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–1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and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en-US" baseline="-25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(solution phase Gibbs free energy change, kcal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–1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of each step at the DFT/B3LYP level of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theory: 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7091350"/>
              </p:ext>
            </p:extLst>
          </p:nvPr>
        </p:nvGraphicFramePr>
        <p:xfrm>
          <a:off x="1752600" y="2438400"/>
          <a:ext cx="5791200" cy="3619386"/>
        </p:xfrm>
        <a:graphic>
          <a:graphicData uri="http://schemas.openxmlformats.org/drawingml/2006/table">
            <a:tbl>
              <a:tblPr/>
              <a:tblGrid>
                <a:gridCol w="1930400"/>
                <a:gridCol w="1930400"/>
                <a:gridCol w="1930400"/>
              </a:tblGrid>
              <a:tr h="76200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Step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Δ</a:t>
                      </a:r>
                      <a:r>
                        <a:rPr lang="en-US" sz="1600" i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</a:t>
                      </a:r>
                      <a:r>
                        <a:rPr lang="en-US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°</a:t>
                      </a:r>
                      <a:r>
                        <a:rPr lang="en-US" sz="1600" baseline="-250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Δ</a:t>
                      </a:r>
                      <a:r>
                        <a:rPr lang="en-US" sz="1600" i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</a:t>
                      </a:r>
                      <a:r>
                        <a:rPr lang="en-US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°</a:t>
                      </a:r>
                      <a:r>
                        <a:rPr lang="en-US" sz="1600" baseline="-250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sol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8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Ia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–94.919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–67.589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8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Ib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–19.966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–50.566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II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+3.916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–4.814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III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+39.406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–46.224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IV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+107.434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–51.476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–84.226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–37.586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VI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+32.307</a:t>
                      </a:r>
                      <a:endParaRPr lang="en-US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+32.557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350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4136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55"/>
          <a:stretch/>
        </p:blipFill>
        <p:spPr bwMode="auto">
          <a:xfrm>
            <a:off x="228601" y="1219200"/>
            <a:ext cx="8657491" cy="361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60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228600" y="1524000"/>
            <a:ext cx="662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26C0C4"/>
              </a:buClr>
              <a:buSzPct val="130000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Synthesis route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)Re(CO)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/>
              <a:t>]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0" i="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Rectangle 3"/>
          <p:cNvGrpSpPr>
            <a:grpSpLocks/>
          </p:cNvGrpSpPr>
          <p:nvPr/>
        </p:nvGrpSpPr>
        <p:grpSpPr bwMode="auto">
          <a:xfrm>
            <a:off x="-152400" y="2349367"/>
            <a:ext cx="9296400" cy="2908433"/>
            <a:chOff x="1025" y="1129"/>
            <a:chExt cx="3418" cy="3179"/>
          </a:xfrm>
        </p:grpSpPr>
        <p:pic>
          <p:nvPicPr>
            <p:cNvPr id="7" name="Rectangl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5" y="1129"/>
              <a:ext cx="3418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1152" y="1248"/>
              <a:ext cx="3168" cy="29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pic>
        <p:nvPicPr>
          <p:cNvPr id="10" name="Picture 2" descr="IUT-sign-Fa-256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12" name="Picture 11" descr="C:\Users\jamal\Desktop\Article\ref\picture\Picture\Scheme 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969" y="2819400"/>
            <a:ext cx="842383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793431" y="357155"/>
            <a:ext cx="2544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Photocatalyst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8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1270337"/>
            <a:ext cx="891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Saturation mechanism of the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triazine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ring in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33</a:t>
            </a:fld>
            <a:endParaRPr lang="en-GB"/>
          </a:p>
        </p:txBody>
      </p:sp>
      <p:grpSp>
        <p:nvGrpSpPr>
          <p:cNvPr id="15" name="Rectangle 3"/>
          <p:cNvGrpSpPr>
            <a:grpSpLocks/>
          </p:cNvGrpSpPr>
          <p:nvPr/>
        </p:nvGrpSpPr>
        <p:grpSpPr bwMode="auto">
          <a:xfrm>
            <a:off x="76200" y="1975247"/>
            <a:ext cx="8950981" cy="4501753"/>
            <a:chOff x="1025" y="1129"/>
            <a:chExt cx="3418" cy="3179"/>
          </a:xfrm>
        </p:grpSpPr>
        <p:pic>
          <p:nvPicPr>
            <p:cNvPr id="16" name="Rectangl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5" y="1129"/>
              <a:ext cx="3418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152" y="1248"/>
              <a:ext cx="3168" cy="29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pic>
        <p:nvPicPr>
          <p:cNvPr id="23" name="Picture 22" descr="C:\Users\jamal\Desktop\Article\ref\picture\Picture\Scheme 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82" y="2286000"/>
            <a:ext cx="7924800" cy="392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4156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04800" y="144780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ORTEP plot of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)Re(CO)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]: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6" descr="C:\Users\hadi\Desktop\Hadad, CIF of another new paper\5.bmp"/>
          <p:cNvPicPr/>
          <p:nvPr/>
        </p:nvPicPr>
        <p:blipFill>
          <a:blip r:embed="rId3" cstate="print"/>
          <a:srcRect l="2883" t="14377" b="4473"/>
          <a:stretch>
            <a:fillRect/>
          </a:stretch>
        </p:blipFill>
        <p:spPr bwMode="auto">
          <a:xfrm>
            <a:off x="1752600" y="2514600"/>
            <a:ext cx="5367338" cy="3833812"/>
          </a:xfrm>
          <a:prstGeom prst="rect">
            <a:avLst/>
          </a:prstGeom>
          <a:noFill/>
          <a:ln w="28575">
            <a:solidFill>
              <a:srgbClr val="034A5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7289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1200090"/>
            <a:ext cx="891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proposed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photocatalytic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cycle for the reduction of CO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CO.:</a:t>
            </a:r>
            <a:endParaRPr lang="en-US" sz="20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9" name="Picture 8" descr="C:\Documents and Settings\Administrator\My Documents\jamal\JAMAL2013\Mechanism (1).png"/>
          <p:cNvPicPr/>
          <p:nvPr/>
        </p:nvPicPr>
        <p:blipFill rotWithShape="1">
          <a:blip r:embed="rId3" cstate="print"/>
          <a:srcRect/>
          <a:stretch/>
        </p:blipFill>
        <p:spPr bwMode="auto">
          <a:xfrm>
            <a:off x="1237760" y="1752600"/>
            <a:ext cx="636631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759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6340" y="1238250"/>
            <a:ext cx="8098059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ct val="50000"/>
              </a:spcBef>
            </a:pP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fr-F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HOMO and </a:t>
            </a:r>
            <a:r>
              <a:rPr lang="fr-FR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LUMOs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ReCl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(CO)</a:t>
            </a:r>
            <a:r>
              <a:rPr lang="en-US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tptzH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)Re(CO)</a:t>
            </a:r>
            <a:r>
              <a:rPr lang="en-US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(a)</a:t>
            </a:r>
            <a:r>
              <a:rPr lang="fr-F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</a:t>
            </a:r>
          </a:p>
          <a:p>
            <a:pPr algn="just">
              <a:lnSpc>
                <a:spcPts val="2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)Re(CO)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fr-FR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(b)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 l="13385" t="13721" r="23892" b="28874"/>
          <a:stretch>
            <a:fillRect/>
          </a:stretch>
        </p:blipFill>
        <p:spPr bwMode="auto">
          <a:xfrm>
            <a:off x="1371600" y="2122201"/>
            <a:ext cx="203617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 cstate="print"/>
          <a:srcRect l="15536" t="12376" r="20218" b="31789"/>
          <a:stretch>
            <a:fillRect/>
          </a:stretch>
        </p:blipFill>
        <p:spPr bwMode="auto">
          <a:xfrm>
            <a:off x="1372931" y="4179459"/>
            <a:ext cx="205210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 cstate="print"/>
          <a:srcRect l="13882" t="26125" r="20053" b="26883"/>
          <a:stretch>
            <a:fillRect/>
          </a:stretch>
        </p:blipFill>
        <p:spPr bwMode="auto">
          <a:xfrm>
            <a:off x="5029200" y="2057400"/>
            <a:ext cx="2113463" cy="164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6" cstate="print"/>
          <a:srcRect l="10976" t="23506" r="17429" b="27362"/>
          <a:stretch>
            <a:fillRect/>
          </a:stretch>
        </p:blipFill>
        <p:spPr bwMode="auto">
          <a:xfrm>
            <a:off x="4972050" y="4200525"/>
            <a:ext cx="24955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81200" y="3849090"/>
            <a:ext cx="5481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LUMO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LUMO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7316" y="6324600"/>
            <a:ext cx="5481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HOMO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HOMO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6482" y="421842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(a)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438560" y="4200525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415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04800" y="1295400"/>
            <a:ext cx="845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Irradiation-time (h) dependence of the CO formation (</a:t>
            </a:r>
            <a:r>
              <a:rPr lang="en-US" sz="20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catalyzed by 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)Re(CO)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 under three different conditions: (green,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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TEOA/DMF/NEt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Cl, (brown,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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TEOA/DMF, and (violet,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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TEA/DMF: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6852" y="2438400"/>
            <a:ext cx="609409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9039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4136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23"/>
          <a:stretch/>
        </p:blipFill>
        <p:spPr bwMode="auto">
          <a:xfrm>
            <a:off x="158262" y="1570892"/>
            <a:ext cx="8839200" cy="414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587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415746" name="Picture 2" descr="C:\Users\Darya\Desktop\doci seminar\poly-78-05073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48080"/>
            <a:ext cx="4200525" cy="55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221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8938" y="1289538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emissions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region, 2001-2025 (Million Metric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Tons of Carbon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Equivalent):</a:t>
            </a:r>
            <a:endParaRPr lang="en-US" sz="20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6" descr="Figure 5 is a line graph showing world carbon dioxide emissions by region from 2001-2025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161547"/>
            <a:ext cx="5937556" cy="43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641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91235" y="1524000"/>
            <a:ext cx="7314565" cy="5181598"/>
            <a:chOff x="457200" y="466865"/>
            <a:chExt cx="7315225" cy="5182217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466865"/>
              <a:ext cx="7315225" cy="5182217"/>
              <a:chOff x="457200" y="466865"/>
              <a:chExt cx="7315225" cy="518221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3631872" y="3600827"/>
                <a:ext cx="663331" cy="343510"/>
              </a:xfrm>
              <a:prstGeom prst="rect">
                <a:avLst/>
              </a:prstGeom>
              <a:solidFill>
                <a:srgbClr val="43434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FFFFFF"/>
                    </a:solidFill>
                    <a:effectLst/>
                    <a:latin typeface="Times New Roman"/>
                    <a:ea typeface="Calibri"/>
                  </a:rPr>
                  <a:t>CO</a:t>
                </a:r>
                <a:r>
                  <a:rPr lang="en-US" sz="1400" kern="1200" baseline="-25000">
                    <a:solidFill>
                      <a:srgbClr val="FFFFFF"/>
                    </a:solidFill>
                    <a:effectLst/>
                    <a:latin typeface="Times New Roman"/>
                    <a:ea typeface="Calibri"/>
                  </a:rPr>
                  <a:t>2</a:t>
                </a:r>
                <a:endParaRPr lang="en-US" sz="1200">
                  <a:solidFill>
                    <a:srgbClr val="000000"/>
                  </a:solidFill>
                  <a:effectLst/>
                  <a:latin typeface="Times New Roman"/>
                  <a:ea typeface="Calibri"/>
                </a:endParaRP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rot="16200000" flipH="1">
                <a:off x="5017172" y="3232726"/>
                <a:ext cx="869949" cy="769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457200" y="466865"/>
                <a:ext cx="7315225" cy="5182217"/>
                <a:chOff x="457200" y="466865"/>
                <a:chExt cx="7315225" cy="5182217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457200" y="466865"/>
                  <a:ext cx="7315225" cy="5182217"/>
                  <a:chOff x="457200" y="422692"/>
                  <a:chExt cx="7294105" cy="6786023"/>
                </a:xfrm>
              </p:grpSpPr>
              <p:sp>
                <p:nvSpPr>
                  <p:cNvPr id="42" name="Explosion 2 41"/>
                  <p:cNvSpPr/>
                  <p:nvPr/>
                </p:nvSpPr>
                <p:spPr>
                  <a:xfrm>
                    <a:off x="6079745" y="422692"/>
                    <a:ext cx="1671560" cy="938863"/>
                  </a:xfrm>
                  <a:prstGeom prst="irregularSeal2">
                    <a:avLst/>
                  </a:pr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1">
                      <a:spcAft>
                        <a:spcPts val="0"/>
                      </a:spcAft>
                    </a:pPr>
                    <a:r>
                      <a:rPr lang="en-US" sz="1400" b="1" kern="1200">
                        <a:solidFill>
                          <a:srgbClr val="581500"/>
                        </a:solidFill>
                        <a:effectLst/>
                        <a:latin typeface="Times New Roman"/>
                        <a:ea typeface="Calibri"/>
                      </a:rPr>
                      <a:t>Light source</a:t>
                    </a:r>
                    <a:endParaRPr lang="en-US" sz="1200">
                      <a:solidFill>
                        <a:srgbClr val="000000"/>
                      </a:solidFill>
                      <a:effectLst/>
                      <a:latin typeface="Times New Roman"/>
                      <a:ea typeface="Calibri"/>
                    </a:endParaRPr>
                  </a:p>
                </p:txBody>
              </p: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457200" y="2418582"/>
                    <a:ext cx="5850464" cy="4790133"/>
                    <a:chOff x="457200" y="2349071"/>
                    <a:chExt cx="7334908" cy="8622232"/>
                  </a:xfrm>
                </p:grpSpPr>
                <p:sp>
                  <p:nvSpPr>
                    <p:cNvPr id="44" name="Rounded Rectangle 43"/>
                    <p:cNvSpPr/>
                    <p:nvPr/>
                  </p:nvSpPr>
                  <p:spPr>
                    <a:xfrm>
                      <a:off x="457200" y="2643112"/>
                      <a:ext cx="1990661" cy="1436870"/>
                    </a:xfrm>
                    <a:prstGeom prst="roundRect">
                      <a:avLst/>
                    </a:prstGeom>
                    <a:solidFill>
                      <a:srgbClr val="A50021">
                        <a:alpha val="89020"/>
                      </a:srgb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Combustion of fossil fuels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cxnSp>
                  <p:nvCxnSpPr>
                    <p:cNvPr id="45" name="Straight Arrow Connector 44"/>
                    <p:cNvCxnSpPr/>
                    <p:nvPr/>
                  </p:nvCxnSpPr>
                  <p:spPr>
                    <a:xfrm>
                      <a:off x="2447861" y="3361548"/>
                      <a:ext cx="3153301" cy="19512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6" name="Rectangle 45"/>
                    <p:cNvSpPr/>
                    <p:nvPr/>
                  </p:nvSpPr>
                  <p:spPr>
                    <a:xfrm>
                      <a:off x="2171213" y="2349071"/>
                      <a:ext cx="3655545" cy="8123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Combustion gases (such as CO</a:t>
                      </a:r>
                      <a:r>
                        <a:rPr lang="en-US" sz="1300" b="1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sp>
                  <p:nvSpPr>
                    <p:cNvPr id="47" name="Rounded Rectangle 46"/>
                    <p:cNvSpPr/>
                    <p:nvPr/>
                  </p:nvSpPr>
                  <p:spPr>
                    <a:xfrm>
                      <a:off x="5599777" y="2504425"/>
                      <a:ext cx="2190947" cy="1865053"/>
                    </a:xfrm>
                    <a:prstGeom prst="roundRect">
                      <a:avLst/>
                    </a:prstGeom>
                    <a:solidFill>
                      <a:srgbClr val="713755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Photocatalytic reactor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CO</a:t>
                      </a:r>
                      <a:r>
                        <a:rPr lang="en-US" sz="1300" b="1" kern="1200" baseline="-25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en-US" sz="1300" b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            CO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sp>
                  <p:nvSpPr>
                    <p:cNvPr id="48" name="Rounded Rectangle 47"/>
                    <p:cNvSpPr/>
                    <p:nvPr/>
                  </p:nvSpPr>
                  <p:spPr>
                    <a:xfrm>
                      <a:off x="5620391" y="6307179"/>
                      <a:ext cx="2171717" cy="1292214"/>
                    </a:xfrm>
                    <a:prstGeom prst="roundRect">
                      <a:avLst/>
                    </a:prstGeom>
                    <a:solidFill>
                      <a:srgbClr val="830F25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New combustion chamber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cxnSp>
                  <p:nvCxnSpPr>
                    <p:cNvPr id="49" name="Elbow Connector 48"/>
                    <p:cNvCxnSpPr/>
                    <p:nvPr/>
                  </p:nvCxnSpPr>
                  <p:spPr>
                    <a:xfrm rot="16200000" flipV="1">
                      <a:off x="3052625" y="4457847"/>
                      <a:ext cx="3592169" cy="1543366"/>
                    </a:xfrm>
                    <a:prstGeom prst="bentConnector3">
                      <a:avLst>
                        <a:gd name="adj1" fmla="val -377"/>
                      </a:avLst>
                    </a:prstGeom>
                    <a:ln w="1905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Striped Right Arrow 49"/>
                    <p:cNvSpPr/>
                    <p:nvPr/>
                  </p:nvSpPr>
                  <p:spPr>
                    <a:xfrm rot="5400000">
                      <a:off x="5678357" y="8340306"/>
                      <a:ext cx="2019838" cy="683526"/>
                    </a:xfrm>
                    <a:prstGeom prst="stripedRightArrow">
                      <a:avLst>
                        <a:gd name="adj1" fmla="val 43798"/>
                        <a:gd name="adj2" fmla="val 65504"/>
                      </a:avLst>
                    </a:prstGeom>
                    <a:solidFill>
                      <a:srgbClr val="1C4372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ea typeface="Times New Roman"/>
                          <a:cs typeface="Arial"/>
                        </a:rPr>
                        <a:t> </a:t>
                      </a:r>
                    </a:p>
                  </p:txBody>
                </p:sp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6694401" y="4775440"/>
                      <a:ext cx="1029042" cy="933816"/>
                    </a:xfrm>
                    <a:prstGeom prst="ellipse">
                      <a:avLst/>
                    </a:prstGeom>
                    <a:solidFill>
                      <a:srgbClr val="FF0000">
                        <a:alpha val="89804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CO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5755905" y="9826124"/>
                      <a:ext cx="1844257" cy="1145179"/>
                    </a:xfrm>
                    <a:prstGeom prst="ellipse">
                      <a:avLst/>
                    </a:prstGeom>
                    <a:solidFill>
                      <a:srgbClr val="BC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b="1" i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Energy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</p:grpSp>
            </p:grp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5257800" y="2667000"/>
                  <a:ext cx="457200" cy="1588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" name="Group 33"/>
            <p:cNvGrpSpPr/>
            <p:nvPr/>
          </p:nvGrpSpPr>
          <p:grpSpPr>
            <a:xfrm>
              <a:off x="5715033" y="1176217"/>
              <a:ext cx="773598" cy="881184"/>
              <a:chOff x="5639657" y="1176217"/>
              <a:chExt cx="915133" cy="783944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5725449" y="1176217"/>
                <a:ext cx="829341" cy="707064"/>
              </a:xfrm>
              <a:custGeom>
                <a:avLst/>
                <a:gdLst>
                  <a:gd name="connsiteX0" fmla="*/ 829340 w 829340"/>
                  <a:gd name="connsiteY0" fmla="*/ 15948 h 707064"/>
                  <a:gd name="connsiteX1" fmla="*/ 627321 w 829340"/>
                  <a:gd name="connsiteY1" fmla="*/ 26581 h 707064"/>
                  <a:gd name="connsiteX2" fmla="*/ 701749 w 829340"/>
                  <a:gd name="connsiteY2" fmla="*/ 175437 h 707064"/>
                  <a:gd name="connsiteX3" fmla="*/ 435935 w 829340"/>
                  <a:gd name="connsiteY3" fmla="*/ 260497 h 707064"/>
                  <a:gd name="connsiteX4" fmla="*/ 435935 w 829340"/>
                  <a:gd name="connsiteY4" fmla="*/ 515678 h 707064"/>
                  <a:gd name="connsiteX5" fmla="*/ 191386 w 829340"/>
                  <a:gd name="connsiteY5" fmla="*/ 483781 h 707064"/>
                  <a:gd name="connsiteX6" fmla="*/ 0 w 829340"/>
                  <a:gd name="connsiteY6" fmla="*/ 707064 h 707064"/>
                  <a:gd name="connsiteX7" fmla="*/ 0 w 829340"/>
                  <a:gd name="connsiteY7" fmla="*/ 707064 h 70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9340" h="707064">
                    <a:moveTo>
                      <a:pt x="829340" y="15948"/>
                    </a:moveTo>
                    <a:cubicBezTo>
                      <a:pt x="738963" y="7974"/>
                      <a:pt x="648586" y="0"/>
                      <a:pt x="627321" y="26581"/>
                    </a:cubicBezTo>
                    <a:cubicBezTo>
                      <a:pt x="606056" y="53163"/>
                      <a:pt x="733647" y="136451"/>
                      <a:pt x="701749" y="175437"/>
                    </a:cubicBezTo>
                    <a:cubicBezTo>
                      <a:pt x="669851" y="214423"/>
                      <a:pt x="480237" y="203790"/>
                      <a:pt x="435935" y="260497"/>
                    </a:cubicBezTo>
                    <a:cubicBezTo>
                      <a:pt x="391633" y="317204"/>
                      <a:pt x="476693" y="478464"/>
                      <a:pt x="435935" y="515678"/>
                    </a:cubicBezTo>
                    <a:cubicBezTo>
                      <a:pt x="395177" y="552892"/>
                      <a:pt x="264042" y="451883"/>
                      <a:pt x="191386" y="483781"/>
                    </a:cubicBezTo>
                    <a:cubicBezTo>
                      <a:pt x="118730" y="515679"/>
                      <a:pt x="0" y="707064"/>
                      <a:pt x="0" y="707064"/>
                    </a:cubicBezTo>
                    <a:lnTo>
                      <a:pt x="0" y="707064"/>
                    </a:ln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>
                    <a:solidFill>
                      <a:srgbClr val="000000"/>
                    </a:solidFill>
                    <a:effectLst/>
                    <a:ea typeface="Times New Roman"/>
                    <a:cs typeface="Arial"/>
                  </a:rPr>
                  <a:t> </a:t>
                </a:r>
              </a:p>
            </p:txBody>
          </p:sp>
          <p:cxnSp>
            <p:nvCxnSpPr>
              <p:cNvPr id="36" name="Straight Arrow Connector 35"/>
              <p:cNvCxnSpPr>
                <a:stCxn id="35" idx="6"/>
              </p:cNvCxnSpPr>
              <p:nvPr/>
            </p:nvCxnSpPr>
            <p:spPr>
              <a:xfrm flipH="1">
                <a:off x="5639657" y="1883281"/>
                <a:ext cx="85793" cy="7688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Rectangle 66"/>
          <p:cNvSpPr>
            <a:spLocks noChangeArrowheads="1"/>
          </p:cNvSpPr>
          <p:nvPr/>
        </p:nvSpPr>
        <p:spPr bwMode="auto">
          <a:xfrm>
            <a:off x="457200" y="5799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75005" y="393493"/>
            <a:ext cx="5378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Ideal photochemical reduction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06140" y="991582"/>
            <a:ext cx="9001780" cy="5693461"/>
            <a:chOff x="457200" y="-45058"/>
            <a:chExt cx="9002592" cy="5694141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-45058"/>
              <a:ext cx="9002592" cy="5694141"/>
              <a:chOff x="457200" y="-45058"/>
              <a:chExt cx="9002592" cy="5694141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 rot="16200000" flipH="1">
                <a:off x="5017172" y="3232726"/>
                <a:ext cx="869949" cy="769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457200" y="-45058"/>
                <a:ext cx="9002592" cy="5694141"/>
                <a:chOff x="457200" y="-45058"/>
                <a:chExt cx="9002592" cy="5694141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457200" y="-45058"/>
                  <a:ext cx="9002592" cy="5694141"/>
                  <a:chOff x="457200" y="-247662"/>
                  <a:chExt cx="8976601" cy="7456378"/>
                </a:xfrm>
              </p:grpSpPr>
              <p:sp>
                <p:nvSpPr>
                  <p:cNvPr id="42" name="Explosion 2 41"/>
                  <p:cNvSpPr/>
                  <p:nvPr/>
                </p:nvSpPr>
                <p:spPr>
                  <a:xfrm>
                    <a:off x="7762241" y="-247662"/>
                    <a:ext cx="1671560" cy="938863"/>
                  </a:xfrm>
                  <a:prstGeom prst="irregularSeal2">
                    <a:avLst/>
                  </a:pr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1">
                      <a:spcAft>
                        <a:spcPts val="0"/>
                      </a:spcAft>
                    </a:pPr>
                    <a:r>
                      <a:rPr lang="en-US" sz="1400" b="1" kern="1200" dirty="0">
                        <a:solidFill>
                          <a:srgbClr val="581500"/>
                        </a:solidFill>
                        <a:effectLst/>
                        <a:latin typeface="Times New Roman"/>
                        <a:ea typeface="Calibri"/>
                      </a:rPr>
                      <a:t>Light source</a:t>
                    </a:r>
                    <a:endParaRPr lang="en-US" sz="1200" dirty="0">
                      <a:solidFill>
                        <a:srgbClr val="000000"/>
                      </a:solidFill>
                      <a:effectLst/>
                      <a:latin typeface="Times New Roman"/>
                      <a:ea typeface="Calibri"/>
                    </a:endParaRPr>
                  </a:p>
                </p:txBody>
              </p: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457200" y="2279236"/>
                    <a:ext cx="5850464" cy="4929480"/>
                    <a:chOff x="457200" y="2098247"/>
                    <a:chExt cx="7334908" cy="8873056"/>
                  </a:xfrm>
                </p:grpSpPr>
                <p:sp>
                  <p:nvSpPr>
                    <p:cNvPr id="44" name="Rounded Rectangle 43"/>
                    <p:cNvSpPr/>
                    <p:nvPr/>
                  </p:nvSpPr>
                  <p:spPr>
                    <a:xfrm>
                      <a:off x="457200" y="2643112"/>
                      <a:ext cx="1990661" cy="1436870"/>
                    </a:xfrm>
                    <a:prstGeom prst="roundRect">
                      <a:avLst/>
                    </a:prstGeom>
                    <a:solidFill>
                      <a:srgbClr val="A50021">
                        <a:alpha val="89020"/>
                      </a:srgb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Combustion of fossil fuels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cxnSp>
                  <p:nvCxnSpPr>
                    <p:cNvPr id="45" name="Straight Arrow Connector 44"/>
                    <p:cNvCxnSpPr/>
                    <p:nvPr/>
                  </p:nvCxnSpPr>
                  <p:spPr>
                    <a:xfrm>
                      <a:off x="2447861" y="3361548"/>
                      <a:ext cx="3153301" cy="19512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6" name="Rectangle 45"/>
                    <p:cNvSpPr/>
                    <p:nvPr/>
                  </p:nvSpPr>
                  <p:spPr>
                    <a:xfrm>
                      <a:off x="2249253" y="2098247"/>
                      <a:ext cx="3655546" cy="8123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Combustion gases (such as CO</a:t>
                      </a:r>
                      <a:r>
                        <a:rPr lang="en-US" sz="1300" b="1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sp>
                  <p:nvSpPr>
                    <p:cNvPr id="47" name="Rounded Rectangle 46"/>
                    <p:cNvSpPr/>
                    <p:nvPr/>
                  </p:nvSpPr>
                  <p:spPr>
                    <a:xfrm>
                      <a:off x="5599777" y="2504425"/>
                      <a:ext cx="2190948" cy="1865053"/>
                    </a:xfrm>
                    <a:prstGeom prst="roundRect">
                      <a:avLst/>
                    </a:prstGeom>
                    <a:solidFill>
                      <a:srgbClr val="713755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kern="1200" dirty="0" err="1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Electrocatalytic</a:t>
                      </a:r>
                      <a:r>
                        <a:rPr lang="en-US" sz="13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3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reactor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CO</a:t>
                      </a:r>
                      <a:r>
                        <a:rPr lang="en-US" sz="1300" b="1" kern="1200" baseline="-25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en-US" sz="13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            CO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sp>
                  <p:nvSpPr>
                    <p:cNvPr id="48" name="Rounded Rectangle 47"/>
                    <p:cNvSpPr/>
                    <p:nvPr/>
                  </p:nvSpPr>
                  <p:spPr>
                    <a:xfrm>
                      <a:off x="5620391" y="6307179"/>
                      <a:ext cx="2171717" cy="1292214"/>
                    </a:xfrm>
                    <a:prstGeom prst="roundRect">
                      <a:avLst/>
                    </a:prstGeom>
                    <a:solidFill>
                      <a:srgbClr val="830F25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New combustion chamber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cxnSp>
                  <p:nvCxnSpPr>
                    <p:cNvPr id="49" name="Elbow Connector 48"/>
                    <p:cNvCxnSpPr/>
                    <p:nvPr/>
                  </p:nvCxnSpPr>
                  <p:spPr>
                    <a:xfrm rot="16200000" flipV="1">
                      <a:off x="3052625" y="4457847"/>
                      <a:ext cx="3592169" cy="1543366"/>
                    </a:xfrm>
                    <a:prstGeom prst="bentConnector3">
                      <a:avLst>
                        <a:gd name="adj1" fmla="val -377"/>
                      </a:avLst>
                    </a:prstGeom>
                    <a:ln w="1905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Striped Right Arrow 49"/>
                    <p:cNvSpPr/>
                    <p:nvPr/>
                  </p:nvSpPr>
                  <p:spPr>
                    <a:xfrm rot="5400000">
                      <a:off x="5678357" y="8340306"/>
                      <a:ext cx="2019838" cy="683526"/>
                    </a:xfrm>
                    <a:prstGeom prst="stripedRightArrow">
                      <a:avLst>
                        <a:gd name="adj1" fmla="val 43798"/>
                        <a:gd name="adj2" fmla="val 65504"/>
                      </a:avLst>
                    </a:prstGeom>
                    <a:solidFill>
                      <a:srgbClr val="1C4372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ea typeface="Times New Roman"/>
                          <a:cs typeface="Arial"/>
                        </a:rPr>
                        <a:t> </a:t>
                      </a:r>
                    </a:p>
                  </p:txBody>
                </p:sp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6694400" y="4775440"/>
                      <a:ext cx="905761" cy="933816"/>
                    </a:xfrm>
                    <a:prstGeom prst="ellipse">
                      <a:avLst/>
                    </a:prstGeom>
                    <a:solidFill>
                      <a:schemeClr val="accent2">
                        <a:lumMod val="60000"/>
                        <a:lumOff val="40000"/>
                        <a:alpha val="89804"/>
                      </a:schemeClr>
                    </a:solidFill>
                    <a:ln>
                      <a:solidFill>
                        <a:srgbClr val="034A5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</a:rPr>
                        <a:t>CO</a:t>
                      </a:r>
                      <a:endParaRPr lang="en-US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5755905" y="9826124"/>
                      <a:ext cx="1844257" cy="1145179"/>
                    </a:xfrm>
                    <a:prstGeom prst="ellipse">
                      <a:avLst/>
                    </a:prstGeom>
                    <a:solidFill>
                      <a:srgbClr val="BC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b="1" i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</a:rPr>
                        <a:t>Energy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p:txBody>
                </p:sp>
              </p:grpSp>
            </p:grp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5257800" y="2667000"/>
                  <a:ext cx="457200" cy="1588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" name="Group 33"/>
            <p:cNvGrpSpPr/>
            <p:nvPr/>
          </p:nvGrpSpPr>
          <p:grpSpPr>
            <a:xfrm>
              <a:off x="7872204" y="585634"/>
              <a:ext cx="605817" cy="629996"/>
              <a:chOff x="8191504" y="650806"/>
              <a:chExt cx="716656" cy="560476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8277302" y="650806"/>
                <a:ext cx="630858" cy="483596"/>
              </a:xfrm>
              <a:custGeom>
                <a:avLst/>
                <a:gdLst>
                  <a:gd name="connsiteX0" fmla="*/ 829340 w 829340"/>
                  <a:gd name="connsiteY0" fmla="*/ 15948 h 707064"/>
                  <a:gd name="connsiteX1" fmla="*/ 627321 w 829340"/>
                  <a:gd name="connsiteY1" fmla="*/ 26581 h 707064"/>
                  <a:gd name="connsiteX2" fmla="*/ 701749 w 829340"/>
                  <a:gd name="connsiteY2" fmla="*/ 175437 h 707064"/>
                  <a:gd name="connsiteX3" fmla="*/ 435935 w 829340"/>
                  <a:gd name="connsiteY3" fmla="*/ 260497 h 707064"/>
                  <a:gd name="connsiteX4" fmla="*/ 435935 w 829340"/>
                  <a:gd name="connsiteY4" fmla="*/ 515678 h 707064"/>
                  <a:gd name="connsiteX5" fmla="*/ 191386 w 829340"/>
                  <a:gd name="connsiteY5" fmla="*/ 483781 h 707064"/>
                  <a:gd name="connsiteX6" fmla="*/ 0 w 829340"/>
                  <a:gd name="connsiteY6" fmla="*/ 707064 h 707064"/>
                  <a:gd name="connsiteX7" fmla="*/ 0 w 829340"/>
                  <a:gd name="connsiteY7" fmla="*/ 707064 h 70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9340" h="707064">
                    <a:moveTo>
                      <a:pt x="829340" y="15948"/>
                    </a:moveTo>
                    <a:cubicBezTo>
                      <a:pt x="738963" y="7974"/>
                      <a:pt x="648586" y="0"/>
                      <a:pt x="627321" y="26581"/>
                    </a:cubicBezTo>
                    <a:cubicBezTo>
                      <a:pt x="606056" y="53163"/>
                      <a:pt x="733647" y="136451"/>
                      <a:pt x="701749" y="175437"/>
                    </a:cubicBezTo>
                    <a:cubicBezTo>
                      <a:pt x="669851" y="214423"/>
                      <a:pt x="480237" y="203790"/>
                      <a:pt x="435935" y="260497"/>
                    </a:cubicBezTo>
                    <a:cubicBezTo>
                      <a:pt x="391633" y="317204"/>
                      <a:pt x="476693" y="478464"/>
                      <a:pt x="435935" y="515678"/>
                    </a:cubicBezTo>
                    <a:cubicBezTo>
                      <a:pt x="395177" y="552892"/>
                      <a:pt x="264042" y="451883"/>
                      <a:pt x="191386" y="483781"/>
                    </a:cubicBezTo>
                    <a:cubicBezTo>
                      <a:pt x="118730" y="515679"/>
                      <a:pt x="0" y="707064"/>
                      <a:pt x="0" y="707064"/>
                    </a:cubicBezTo>
                    <a:lnTo>
                      <a:pt x="0" y="707064"/>
                    </a:ln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>
                    <a:solidFill>
                      <a:srgbClr val="000000"/>
                    </a:solidFill>
                    <a:effectLst/>
                    <a:ea typeface="Times New Roman"/>
                    <a:cs typeface="Arial"/>
                  </a:rPr>
                  <a:t> </a:t>
                </a:r>
              </a:p>
            </p:txBody>
          </p:sp>
          <p:cxnSp>
            <p:nvCxnSpPr>
              <p:cNvPr id="36" name="Straight Arrow Connector 35"/>
              <p:cNvCxnSpPr>
                <a:stCxn id="35" idx="5"/>
              </p:cNvCxnSpPr>
              <p:nvPr/>
            </p:nvCxnSpPr>
            <p:spPr>
              <a:xfrm flipH="1">
                <a:off x="8191504" y="981688"/>
                <a:ext cx="231386" cy="22959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Rectangle 66"/>
          <p:cNvSpPr>
            <a:spLocks noChangeArrowheads="1"/>
          </p:cNvSpPr>
          <p:nvPr/>
        </p:nvSpPr>
        <p:spPr bwMode="auto">
          <a:xfrm>
            <a:off x="457200" y="5799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12-Point Star 8"/>
          <p:cNvSpPr/>
          <p:nvPr/>
        </p:nvSpPr>
        <p:spPr>
          <a:xfrm>
            <a:off x="6524658" y="2183299"/>
            <a:ext cx="1814026" cy="841227"/>
          </a:xfrm>
          <a:prstGeom prst="star12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Solar cell</a:t>
            </a:r>
            <a:endParaRPr lang="en-US" sz="15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0800000" flipV="1">
            <a:off x="5971908" y="2811335"/>
            <a:ext cx="962292" cy="681688"/>
          </a:xfrm>
          <a:prstGeom prst="curvedConnector3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6073319" y="2829436"/>
            <a:ext cx="451339" cy="230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ē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24200" y="4615131"/>
            <a:ext cx="762000" cy="396130"/>
          </a:xfrm>
          <a:prstGeom prst="ellipse">
            <a:avLst/>
          </a:prstGeom>
          <a:solidFill>
            <a:schemeClr val="accent2">
              <a:lumMod val="60000"/>
              <a:lumOff val="40000"/>
              <a:alpha val="89804"/>
            </a:schemeClr>
          </a:solidFill>
          <a:ln>
            <a:solidFill>
              <a:srgbClr val="03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CO</a:t>
            </a:r>
            <a:r>
              <a:rPr lang="en-US" sz="1400" b="1" baseline="-250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2</a:t>
            </a:r>
            <a:endParaRPr lang="en-US" sz="1200" b="1" dirty="0">
              <a:solidFill>
                <a:schemeClr val="accent4">
                  <a:lumMod val="50000"/>
                </a:schemeClr>
              </a:solidFill>
              <a:latin typeface="Times New Roman"/>
              <a:ea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70065" y="393493"/>
            <a:ext cx="5559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Ideal electrochemical reduction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66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66"/>
          <p:cNvSpPr>
            <a:spLocks noChangeArrowheads="1"/>
          </p:cNvSpPr>
          <p:nvPr/>
        </p:nvSpPr>
        <p:spPr bwMode="auto">
          <a:xfrm>
            <a:off x="457200" y="5799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4722" name="Picture 2" descr="I:\Final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8"/>
          <a:stretch/>
        </p:blipFill>
        <p:spPr bwMode="auto">
          <a:xfrm>
            <a:off x="685800" y="1790699"/>
            <a:ext cx="7819292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43200" y="329625"/>
            <a:ext cx="4770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Conclusion</a:t>
            </a:r>
            <a:endParaRPr lang="en-US" sz="3200" b="1" baseline="-25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04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66"/>
          <p:cNvSpPr>
            <a:spLocks noChangeArrowheads="1"/>
          </p:cNvSpPr>
          <p:nvPr/>
        </p:nvSpPr>
        <p:spPr bwMode="auto">
          <a:xfrm>
            <a:off x="457200" y="5799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 descr="Facebook, Funny Earth day picture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0" y="2514600"/>
            <a:ext cx="4191000" cy="413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loud Callout 3"/>
          <p:cNvSpPr/>
          <p:nvPr/>
        </p:nvSpPr>
        <p:spPr>
          <a:xfrm rot="716571">
            <a:off x="5173424" y="1138187"/>
            <a:ext cx="2346184" cy="1752600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34A5D"/>
                </a:solidFill>
              </a:rPr>
              <a:t>Save me please</a:t>
            </a:r>
            <a:endParaRPr lang="en-US" b="1" dirty="0">
              <a:solidFill>
                <a:srgbClr val="034A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23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200400" y="6461125"/>
            <a:ext cx="472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GB" sz="1000" b="1">
                <a:solidFill>
                  <a:schemeClr val="tx2"/>
                </a:solidFill>
                <a:latin typeface="Verdana" pitchFamily="34" charset="0"/>
              </a:rPr>
              <a:t>www.Win2Farsi.com   </a:t>
            </a:r>
          </a:p>
        </p:txBody>
      </p:sp>
      <p:sp>
        <p:nvSpPr>
          <p:cNvPr id="88067" name="WordArt 3"/>
          <p:cNvSpPr>
            <a:spLocks noChangeArrowheads="1" noChangeShapeType="1" noTextEdit="1"/>
          </p:cNvSpPr>
          <p:nvPr/>
        </p:nvSpPr>
        <p:spPr bwMode="gray">
          <a:xfrm>
            <a:off x="3048000" y="1676400"/>
            <a:ext cx="4267200" cy="533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GB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63500" dir="2212194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Thank You 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3276600"/>
            <a:ext cx="8229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Special Thanks to: 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Dr. Hossein Farrokhpour, Dr.</a:t>
            </a:r>
            <a:r>
              <a:rPr lang="en-US" dirty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Hadi</a:t>
            </a:r>
            <a:r>
              <a:rPr lang="en-US" dirty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Amiri</a:t>
            </a:r>
            <a:r>
              <a:rPr lang="en-US" dirty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Rudbari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and my research group: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dirty="0" err="1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Marzieh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Daryanavard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(Postdoctoral Fellow)  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Farid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Hajareh</a:t>
            </a:r>
            <a:r>
              <a:rPr lang="en-US" dirty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Haghighi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(PhD Student)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Jamaladin Shakeri (PhD Student)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Nafiseh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Serri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 (MSc Student)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Khatereh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Abdi</a:t>
            </a:r>
            <a:r>
              <a:rPr lang="en-US" dirty="0" smtClean="0">
                <a:solidFill>
                  <a:srgbClr val="034A5D"/>
                </a:solidFill>
                <a:latin typeface="Times New Roman" pitchFamily="18" charset="0"/>
                <a:cs typeface="Times New Roman" pitchFamily="18" charset="0"/>
              </a:rPr>
              <a:t> (PhD Student) </a:t>
            </a:r>
          </a:p>
        </p:txBody>
      </p:sp>
    </p:spTree>
    <p:extLst>
      <p:ext uri="{BB962C8B-B14F-4D97-AF65-F5344CB8AC3E}">
        <p14:creationId xmlns:p14="http://schemas.microsoft.com/office/powerpoint/2010/main" xmlns="" val="1772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2999"/>
            <a:ext cx="4038600" cy="552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081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4147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4"/>
          <a:stretch/>
        </p:blipFill>
        <p:spPr bwMode="auto">
          <a:xfrm>
            <a:off x="4495800" y="1324708"/>
            <a:ext cx="4038600" cy="538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154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04800" y="14478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Electronic spectra of the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(II) complex; (a) 6.2 × 10</a:t>
            </a:r>
            <a:r>
              <a:rPr lang="en-US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–6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 (b) 1.43 × 10</a:t>
            </a:r>
            <a:r>
              <a:rPr lang="en-US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–4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 in acetonitrile at room temperature: </a:t>
            </a:r>
            <a:endParaRPr lang="en-US" sz="2000" dirty="0"/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6" name="Picture 5" descr="C:\Users\TEST\Desktop\Desktop\1393\Resubmit-Dalton2014\Complete set of corrected Figs\UV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362200"/>
            <a:ext cx="5650230" cy="372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2732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6200" y="1252716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Variation of </a:t>
            </a:r>
            <a:r>
              <a:rPr lang="en-US" sz="20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aseline="-25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p.c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1/2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for wave (4) in </a:t>
            </a:r>
            <a:r>
              <a:rPr lang="en-GB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</a:t>
            </a:r>
            <a:r>
              <a:rPr lang="en-GB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6" name="Picture 5" descr="C:\Users\TEST\Desktop\Desktop\Ms. Serri's paper-final version\Electrochemistry\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0380" y="2209800"/>
            <a:ext cx="5603240" cy="422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96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1845" y="1367879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Thermodynamic cycle for a typical reaction. In the proposed catalytic cycle,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can be 0 (steps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or 1 (steps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It should be mentioned that in steps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GB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there are more than one reactant (and also one product) but the overall pattern of </a:t>
            </a:r>
            <a:r>
              <a:rPr lang="en-GB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eqns</a:t>
            </a:r>
            <a:r>
              <a:rPr lang="en-GB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does not 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i="0" baseline="-25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8" name="Picture 7" descr="C:\Documents and Settings\Administrator\Desktop\New Image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7169" y="3352800"/>
            <a:ext cx="52482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4102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43200" y="391180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Earth's carbon cycle</a:t>
            </a:r>
            <a:endParaRPr lang="en-US" sz="2800" b="1" i="0" baseline="-25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8" name="Picture 7" descr="http://nas-sites.org/americasclimatechoices/files/2012/10/Figure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777" y="1447800"/>
            <a:ext cx="7391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9464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6200" y="1252716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fr-FR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optimized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structure of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dmb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EtOH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)]</a:t>
            </a:r>
            <a:r>
              <a:rPr lang="fr-FR" sz="2000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 the </a:t>
            </a:r>
            <a:r>
              <a:rPr lang="fr-FR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gas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phase (</a:t>
            </a:r>
            <a:r>
              <a:rPr lang="fr-FR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atoms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fr-FR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omitted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clarity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7" name="Picture 6" descr="C:\Users\TEST\Desktop\Desktop\Ms. Serri's paper-final version\Scheme 4\opt\main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819400"/>
            <a:ext cx="4562475" cy="317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462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6200" y="1252716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optimized 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structures of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Int1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Int7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 the gas phase 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hydrogen atoms 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omitted 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clarity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7" name="Picture 6" descr="C:\Users\TEST\Desktop\Desktop\1393\Dalton2014-First Revised\Int1-Int7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158621"/>
            <a:ext cx="6324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2136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UT-sign-Fa-256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1238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04799" y="1295400"/>
            <a:ext cx="8763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optimized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structure of the </a:t>
            </a:r>
            <a:r>
              <a:rPr lang="fr-FR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partially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saturated ([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)Re(CO)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])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(a)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the unsaturated ([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)Re(CO)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])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complexes 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 the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gas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phase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52955003"/>
              </p:ext>
            </p:extLst>
          </p:nvPr>
        </p:nvGraphicFramePr>
        <p:xfrm>
          <a:off x="457199" y="2362200"/>
          <a:ext cx="3886201" cy="3909439"/>
        </p:xfrm>
        <a:graphic>
          <a:graphicData uri="http://schemas.openxmlformats.org/presentationml/2006/ole">
            <p:oleObj spid="_x0000_s413069" name="Chem3D" r:id="rId4" imgW="4707000" imgH="5227920" progId="">
              <p:embed/>
            </p:oleObj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41995734"/>
              </p:ext>
            </p:extLst>
          </p:nvPr>
        </p:nvGraphicFramePr>
        <p:xfrm>
          <a:off x="4686298" y="2406596"/>
          <a:ext cx="3890459" cy="3841804"/>
        </p:xfrm>
        <a:graphic>
          <a:graphicData uri="http://schemas.openxmlformats.org/presentationml/2006/ole">
            <p:oleObj spid="_x0000_s413070" name="Chem3D" r:id="rId5" imgW="5348160" imgH="5288040" progId="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1981200" y="632460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(a)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53200" y="6324600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32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TEST\Desktop\CO2 2-- Singlet\CO2 2--Singlet.png"/>
          <p:cNvPicPr/>
          <p:nvPr/>
        </p:nvPicPr>
        <p:blipFill rotWithShape="1">
          <a:blip r:embed="rId2" cstate="print"/>
          <a:srcRect t="761" b="6045"/>
          <a:stretch/>
        </p:blipFill>
        <p:spPr bwMode="auto">
          <a:xfrm>
            <a:off x="1232461" y="1955877"/>
            <a:ext cx="3200400" cy="475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6341" y="1238250"/>
            <a:ext cx="795664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fr-F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HOMO and </a:t>
            </a:r>
            <a:r>
              <a:rPr lang="fr-FR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LUMOs</a:t>
            </a:r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ReCl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(CO)</a:t>
            </a:r>
            <a:r>
              <a:rPr lang="en-US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tptzH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)Re(CO)</a:t>
            </a:r>
            <a:r>
              <a:rPr lang="en-US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(a)</a:t>
            </a:r>
            <a:r>
              <a:rPr lang="fr-F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</a:t>
            </a: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tptz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)Re(CO)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fr-FR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(b)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05476" y="4197119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(a)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99696" y="4302737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(b)</a:t>
            </a:r>
            <a:endParaRPr lang="en-US" dirty="0"/>
          </a:p>
        </p:txBody>
      </p:sp>
      <p:pic>
        <p:nvPicPr>
          <p:cNvPr id="16" name="Picture 15" descr="C:\Users\TEST\Desktop\CO2 2--Triplet\CO2 2--Triplet.png"/>
          <p:cNvPicPr/>
          <p:nvPr/>
        </p:nvPicPr>
        <p:blipFill rotWithShape="1">
          <a:blip r:embed="rId4" cstate="print"/>
          <a:srcRect l="7322" r="9884" b="6654"/>
          <a:stretch/>
        </p:blipFill>
        <p:spPr bwMode="auto">
          <a:xfrm>
            <a:off x="4953000" y="1938256"/>
            <a:ext cx="2828499" cy="4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5874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67000" y="38100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CO</a:t>
            </a:r>
            <a:r>
              <a:rPr lang="en-US" sz="2800" b="1" baseline="-25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fixation</a:t>
            </a:r>
            <a:endParaRPr lang="en-US" sz="2800" b="1" i="0" baseline="-25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 descr="http://www.ssr.titech.ac.jp/cmstool/wp-content/themes/theme-solutions/images/img-project24-e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020640"/>
            <a:ext cx="51816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081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11262" y="1295400"/>
            <a:ext cx="25849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 diagram of CO</a:t>
            </a:r>
            <a:r>
              <a:rPr lang="en-US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4147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5" r="7017" b="4015"/>
          <a:stretch/>
        </p:blipFill>
        <p:spPr bwMode="auto">
          <a:xfrm>
            <a:off x="4572000" y="1828800"/>
            <a:ext cx="3810000" cy="503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8400" y="533400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Selected properties and MO diagram </a:t>
            </a:r>
            <a:r>
              <a:rPr lang="en-US" sz="2000" b="1" dirty="0">
                <a:solidFill>
                  <a:schemeClr val="bg1"/>
                </a:solidFill>
              </a:rPr>
              <a:t>for CO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72682" y="1276290"/>
            <a:ext cx="2933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Selected properties of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i="0" baseline="-25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Darya\Desktop\hhh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99" y="1800225"/>
            <a:ext cx="3952875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641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1845" y="1367879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Schematic representation of the calculated molecular-orbitals in CO</a:t>
            </a:r>
            <a:r>
              <a:rPr lang="en-US" sz="2000" baseline="-25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2–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(bent geometry) with their energy levels (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000" i="0" baseline="-25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8" name="Picture 7" descr="C:\Users\TEST\Desktop\Desktop\final2013\CO2 2-- Singlet\CO2 2--Singlet.jpg"/>
          <p:cNvPicPr/>
          <p:nvPr/>
        </p:nvPicPr>
        <p:blipFill rotWithShape="1">
          <a:blip r:embed="rId3" cstate="print"/>
          <a:srcRect l="8560" r="10450" b="5471"/>
          <a:stretch/>
        </p:blipFill>
        <p:spPr bwMode="auto">
          <a:xfrm>
            <a:off x="5117122" y="2074985"/>
            <a:ext cx="3493478" cy="447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9646" y="2530986"/>
            <a:ext cx="509035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CO:</a:t>
            </a:r>
            <a:r>
              <a:rPr lang="pt-BR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pt-BR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pt-BR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-110.52 kJ/mol, </a:t>
            </a: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pt-BR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pt-BR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137.27 kJ/mol   </a:t>
            </a:r>
            <a:endParaRPr lang="pt-BR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t-BR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pt-BR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pt-BR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-393.51 kJ/mol, </a:t>
            </a: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pt-BR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pt-BR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-394.38 kJ/mol </a:t>
            </a:r>
            <a:endParaRPr lang="pt-BR" baseline="-25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CO</a:t>
            </a:r>
            <a:r>
              <a:rPr lang="pt-BR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  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½ 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→   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t-BR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baseline="-25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heat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282.99 kJ/mol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5509" y="2438400"/>
            <a:ext cx="5090352" cy="152400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246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8"/>
          <p:cNvSpPr>
            <a:spLocks noChangeArrowheads="1"/>
          </p:cNvSpPr>
          <p:nvPr/>
        </p:nvSpPr>
        <p:spPr bwMode="gray">
          <a:xfrm>
            <a:off x="1236440" y="4423955"/>
            <a:ext cx="668836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Biophotochemical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oxoglutaric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acid → </a:t>
            </a:r>
            <a:r>
              <a:rPr lang="en-US" dirty="0" err="1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isocitric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  <a:endParaRPr lang="en-GB" dirty="0">
              <a:solidFill>
                <a:srgbClr val="2525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9"/>
          <p:cNvSpPr>
            <a:spLocks noChangeArrowheads="1"/>
          </p:cNvSpPr>
          <p:nvPr/>
        </p:nvSpPr>
        <p:spPr bwMode="gray">
          <a:xfrm>
            <a:off x="1274540" y="3407955"/>
            <a:ext cx="665026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Electrochemical</a:t>
            </a:r>
            <a:endParaRPr lang="en-GB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gray">
          <a:xfrm>
            <a:off x="1242790" y="2874555"/>
            <a:ext cx="668201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Photochemical                         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CO, HCHO,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HCOOH  </a:t>
            </a:r>
            <a:endParaRPr lang="en-GB" dirty="0">
              <a:solidFill>
                <a:srgbClr val="2525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gray">
          <a:xfrm>
            <a:off x="1242790" y="2341155"/>
            <a:ext cx="668201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Thermochemical                           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           CO 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 ½O</a:t>
            </a:r>
            <a:r>
              <a:rPr lang="en-US" baseline="-25000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GB" baseline="-25000" dirty="0">
              <a:solidFill>
                <a:srgbClr val="2525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52"/>
          <p:cNvSpPr>
            <a:spLocks noChangeArrowheads="1"/>
          </p:cNvSpPr>
          <p:nvPr/>
        </p:nvSpPr>
        <p:spPr bwMode="gray">
          <a:xfrm>
            <a:off x="1255490" y="1833155"/>
            <a:ext cx="666931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Chemical 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reduction</a:t>
            </a:r>
            <a:r>
              <a:rPr lang="en-GB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2Mg 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 CO</a:t>
            </a:r>
            <a:r>
              <a:rPr lang="en-US" baseline="-25000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→ 2MgO +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GB" dirty="0">
              <a:solidFill>
                <a:srgbClr val="2525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937991" y="1922055"/>
            <a:ext cx="381000" cy="381000"/>
            <a:chOff x="2078" y="1680"/>
            <a:chExt cx="1615" cy="1615"/>
          </a:xfrm>
        </p:grpSpPr>
        <p:sp>
          <p:nvSpPr>
            <p:cNvPr id="11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4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5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6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937991" y="2447518"/>
            <a:ext cx="381000" cy="381000"/>
            <a:chOff x="2078" y="1680"/>
            <a:chExt cx="1615" cy="1615"/>
          </a:xfrm>
        </p:grpSpPr>
        <p:sp>
          <p:nvSpPr>
            <p:cNvPr id="18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1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2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3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solidFill>
              <a:srgbClr val="A7E2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937991" y="2950755"/>
            <a:ext cx="381000" cy="381000"/>
            <a:chOff x="2078" y="1680"/>
            <a:chExt cx="1615" cy="1615"/>
          </a:xfrm>
        </p:grpSpPr>
        <p:sp>
          <p:nvSpPr>
            <p:cNvPr id="25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8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9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7" name="Group 74"/>
          <p:cNvGrpSpPr>
            <a:grpSpLocks/>
          </p:cNvGrpSpPr>
          <p:nvPr/>
        </p:nvGrpSpPr>
        <p:grpSpPr bwMode="auto">
          <a:xfrm>
            <a:off x="937991" y="3509555"/>
            <a:ext cx="381000" cy="381000"/>
            <a:chOff x="2078" y="1680"/>
            <a:chExt cx="1615" cy="1615"/>
          </a:xfrm>
        </p:grpSpPr>
        <p:sp>
          <p:nvSpPr>
            <p:cNvPr id="32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35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36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7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45" name="AutoShape 48"/>
          <p:cNvSpPr>
            <a:spLocks noChangeArrowheads="1"/>
          </p:cNvSpPr>
          <p:nvPr/>
        </p:nvSpPr>
        <p:spPr bwMode="gray">
          <a:xfrm>
            <a:off x="1242790" y="1299755"/>
            <a:ext cx="668201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Radiochemical  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           HCOOH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, HCHO</a:t>
            </a:r>
            <a:endParaRPr lang="en-GB" dirty="0">
              <a:solidFill>
                <a:srgbClr val="2525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81"/>
          <p:cNvGrpSpPr>
            <a:grpSpLocks/>
          </p:cNvGrpSpPr>
          <p:nvPr/>
        </p:nvGrpSpPr>
        <p:grpSpPr bwMode="auto">
          <a:xfrm>
            <a:off x="944341" y="1348968"/>
            <a:ext cx="355600" cy="381000"/>
            <a:chOff x="2078" y="1680"/>
            <a:chExt cx="1615" cy="1615"/>
          </a:xfrm>
        </p:grpSpPr>
        <p:sp>
          <p:nvSpPr>
            <p:cNvPr id="4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5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51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5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53" name="AutoShape 48"/>
          <p:cNvSpPr>
            <a:spLocks noChangeArrowheads="1"/>
          </p:cNvSpPr>
          <p:nvPr/>
        </p:nvSpPr>
        <p:spPr bwMode="gray">
          <a:xfrm>
            <a:off x="1242791" y="4931955"/>
            <a:ext cx="6682009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Photoelectrochemical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pt-BR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t-BR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+ 2ē + 2H</a:t>
            </a:r>
            <a:r>
              <a:rPr lang="pt-BR" baseline="30000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pt-BR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            CO </a:t>
            </a:r>
            <a:r>
              <a:rPr lang="pt-BR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pt-BR" baseline="-25000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GB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81"/>
          <p:cNvGrpSpPr>
            <a:grpSpLocks/>
          </p:cNvGrpSpPr>
          <p:nvPr/>
        </p:nvGrpSpPr>
        <p:grpSpPr bwMode="auto">
          <a:xfrm>
            <a:off x="944341" y="4981168"/>
            <a:ext cx="355600" cy="381000"/>
            <a:chOff x="2078" y="1680"/>
            <a:chExt cx="1615" cy="1615"/>
          </a:xfrm>
        </p:grpSpPr>
        <p:sp>
          <p:nvSpPr>
            <p:cNvPr id="55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58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59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60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38" name="Group 53"/>
          <p:cNvGrpSpPr>
            <a:grpSpLocks/>
          </p:cNvGrpSpPr>
          <p:nvPr/>
        </p:nvGrpSpPr>
        <p:grpSpPr bwMode="auto">
          <a:xfrm>
            <a:off x="937991" y="4506505"/>
            <a:ext cx="381000" cy="381000"/>
            <a:chOff x="2078" y="1680"/>
            <a:chExt cx="1615" cy="1615"/>
          </a:xfrm>
        </p:grpSpPr>
        <p:sp>
          <p:nvSpPr>
            <p:cNvPr id="6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6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66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6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75" name="AutoShape 51"/>
          <p:cNvSpPr>
            <a:spLocks noChangeArrowheads="1"/>
          </p:cNvSpPr>
          <p:nvPr/>
        </p:nvSpPr>
        <p:spPr bwMode="gray">
          <a:xfrm>
            <a:off x="1242790" y="3941355"/>
            <a:ext cx="668201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Biochemical                                   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+ 4H</a:t>
            </a:r>
            <a:r>
              <a:rPr lang="en-US" baseline="-25000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            CH</a:t>
            </a:r>
            <a:r>
              <a:rPr lang="en-US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baseline="-25000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en-GB" dirty="0">
              <a:solidFill>
                <a:srgbClr val="2525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60"/>
          <p:cNvGrpSpPr>
            <a:grpSpLocks/>
          </p:cNvGrpSpPr>
          <p:nvPr/>
        </p:nvGrpSpPr>
        <p:grpSpPr bwMode="auto">
          <a:xfrm>
            <a:off x="937991" y="4047718"/>
            <a:ext cx="381000" cy="381000"/>
            <a:chOff x="2078" y="1680"/>
            <a:chExt cx="1615" cy="1615"/>
          </a:xfrm>
        </p:grpSpPr>
        <p:sp>
          <p:nvSpPr>
            <p:cNvPr id="7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8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81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8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pic>
        <p:nvPicPr>
          <p:cNvPr id="71" name="Picture 2" descr="IUT-sign-Fa-256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7000" contrast="-59000"/>
          </a:blip>
          <a:srcRect/>
          <a:stretch>
            <a:fillRect/>
          </a:stretch>
        </p:blipFill>
        <p:spPr bwMode="auto">
          <a:xfrm>
            <a:off x="76200" y="200020"/>
            <a:ext cx="720282" cy="71438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29F3-00D0-468E-BB06-F862B007CB1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7" name="AutoShape 52"/>
          <p:cNvSpPr>
            <a:spLocks noChangeArrowheads="1"/>
          </p:cNvSpPr>
          <p:nvPr/>
        </p:nvSpPr>
        <p:spPr bwMode="gray">
          <a:xfrm>
            <a:off x="1255490" y="5449280"/>
            <a:ext cx="666931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GB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Bioelectrochemical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oxoglutaric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dirty="0" err="1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isocitric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acid</a:t>
            </a:r>
            <a:endParaRPr lang="en-GB" dirty="0">
              <a:solidFill>
                <a:srgbClr val="2525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" name="Group 53"/>
          <p:cNvGrpSpPr>
            <a:grpSpLocks/>
          </p:cNvGrpSpPr>
          <p:nvPr/>
        </p:nvGrpSpPr>
        <p:grpSpPr bwMode="auto">
          <a:xfrm>
            <a:off x="937991" y="5538180"/>
            <a:ext cx="381000" cy="381000"/>
            <a:chOff x="2078" y="1680"/>
            <a:chExt cx="1615" cy="1615"/>
          </a:xfrm>
        </p:grpSpPr>
        <p:sp>
          <p:nvSpPr>
            <p:cNvPr id="89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1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92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93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94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103" name="AutoShape 50"/>
          <p:cNvSpPr>
            <a:spLocks noChangeArrowheads="1"/>
          </p:cNvSpPr>
          <p:nvPr/>
        </p:nvSpPr>
        <p:spPr bwMode="gray">
          <a:xfrm>
            <a:off x="1265792" y="5959210"/>
            <a:ext cx="6659008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Biophotoelectrochemical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    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                 HCOOH</a:t>
            </a:r>
            <a:endParaRPr lang="en-GB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4" name="Group 67"/>
          <p:cNvGrpSpPr>
            <a:grpSpLocks/>
          </p:cNvGrpSpPr>
          <p:nvPr/>
        </p:nvGrpSpPr>
        <p:grpSpPr bwMode="auto">
          <a:xfrm>
            <a:off x="960993" y="6035410"/>
            <a:ext cx="381000" cy="381000"/>
            <a:chOff x="2078" y="1680"/>
            <a:chExt cx="1615" cy="1615"/>
          </a:xfrm>
        </p:grpSpPr>
        <p:sp>
          <p:nvSpPr>
            <p:cNvPr id="105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6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08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09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1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5029200" y="1323201"/>
            <a:ext cx="848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</a:t>
            </a:r>
            <a:r>
              <a:rPr lang="el-GR" sz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radiation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5181600" y="1551801"/>
            <a:ext cx="685800" cy="14169"/>
          </a:xfrm>
          <a:prstGeom prst="straightConnector1">
            <a:avLst/>
          </a:prstGeom>
          <a:ln>
            <a:solidFill>
              <a:srgbClr val="2525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215704" y="2372416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en-US" sz="1200" baseline="30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4+</a:t>
            </a:r>
            <a:endParaRPr lang="en-US" sz="1200" baseline="30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5105400" y="2618601"/>
            <a:ext cx="685800" cy="14169"/>
          </a:xfrm>
          <a:prstGeom prst="straightConnector1">
            <a:avLst/>
          </a:prstGeom>
          <a:ln>
            <a:solidFill>
              <a:srgbClr val="2525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095689" y="2568808"/>
            <a:ext cx="7601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T&gt;900°C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71646" y="2923401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l-GR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endParaRPr lang="en-US" sz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200400" y="3507577"/>
            <a:ext cx="51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       CO</a:t>
            </a:r>
            <a:r>
              <a:rPr lang="en-US" baseline="-25000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dirty="0" smtClean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̄ + </a:t>
            </a:r>
            <a:r>
              <a:rPr lang="en-US" dirty="0" err="1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xH</a:t>
            </a:r>
            <a:r>
              <a:rPr lang="en-US" baseline="30000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 → CO, HCOOH, (COOH)</a:t>
            </a:r>
            <a:r>
              <a:rPr lang="en-US" baseline="-25000" dirty="0">
                <a:solidFill>
                  <a:srgbClr val="2525B5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5727481" y="3979097"/>
            <a:ext cx="6751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bacteria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5791200" y="4241927"/>
            <a:ext cx="685800" cy="14169"/>
          </a:xfrm>
          <a:prstGeom prst="straightConnector1">
            <a:avLst/>
          </a:prstGeom>
          <a:ln>
            <a:solidFill>
              <a:srgbClr val="2525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6076952" y="4975306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l-GR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endParaRPr lang="en-US" sz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512415" y="5999202"/>
            <a:ext cx="922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l-GR" sz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sz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enzyme</a:t>
            </a:r>
            <a:endParaRPr lang="en-US" sz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5334000" y="6200001"/>
            <a:ext cx="1231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methylviologen</a:t>
            </a:r>
            <a:endParaRPr lang="en-US" sz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096000" y="4475202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l-GR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endParaRPr lang="en-US" sz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2" name="Straight Arrow Connector 121"/>
          <p:cNvCxnSpPr/>
          <p:nvPr/>
        </p:nvCxnSpPr>
        <p:spPr>
          <a:xfrm>
            <a:off x="5808077" y="5209401"/>
            <a:ext cx="821323" cy="14169"/>
          </a:xfrm>
          <a:prstGeom prst="straightConnector1">
            <a:avLst/>
          </a:prstGeom>
          <a:ln>
            <a:solidFill>
              <a:srgbClr val="2525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5475761" y="6247863"/>
            <a:ext cx="1014651" cy="14169"/>
          </a:xfrm>
          <a:prstGeom prst="straightConnector1">
            <a:avLst/>
          </a:prstGeom>
          <a:ln>
            <a:solidFill>
              <a:srgbClr val="2525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V="1">
            <a:off x="5791200" y="5731460"/>
            <a:ext cx="731074" cy="16409"/>
          </a:xfrm>
          <a:prstGeom prst="straightConnector1">
            <a:avLst/>
          </a:prstGeom>
          <a:ln>
            <a:solidFill>
              <a:srgbClr val="2525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5474173" y="5694402"/>
            <a:ext cx="1231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methylviologen</a:t>
            </a:r>
            <a:endParaRPr lang="en-US" sz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785338" y="5514201"/>
            <a:ext cx="66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enzyme</a:t>
            </a:r>
            <a:endParaRPr lang="en-US" sz="1200" dirty="0"/>
          </a:p>
        </p:txBody>
      </p:sp>
      <p:sp>
        <p:nvSpPr>
          <p:cNvPr id="130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819400" y="377973"/>
            <a:ext cx="609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Attempts at CO</a:t>
            </a:r>
            <a:r>
              <a:rPr lang="en-US" sz="2400" b="1" baseline="-250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cs typeface="Times New Roman" pitchFamily="18" charset="0"/>
              </a:rPr>
              <a:t>reduction</a:t>
            </a:r>
            <a:endParaRPr lang="en-US" sz="2400" b="1" i="0" baseline="-25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219200" y="6519446"/>
            <a:ext cx="662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M. A. </a:t>
            </a:r>
            <a:r>
              <a:rPr lang="en-US" sz="1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Scibioh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Viswanathan</a:t>
            </a:r>
            <a:r>
              <a:rPr lang="en-US" sz="16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Proc. Indn. Natl. Acad. Sci</a:t>
            </a:r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2004, 70 A, 65.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38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RT (13)">
  <a:themeElements>
    <a:clrScheme name="sample 3">
      <a:dk1>
        <a:srgbClr val="4D4D4D"/>
      </a:dk1>
      <a:lt1>
        <a:srgbClr val="FFFFFF"/>
      </a:lt1>
      <a:dk2>
        <a:srgbClr val="FFFFFF"/>
      </a:dk2>
      <a:lt2>
        <a:srgbClr val="B2B2B2"/>
      </a:lt2>
      <a:accent1>
        <a:srgbClr val="058089"/>
      </a:accent1>
      <a:accent2>
        <a:srgbClr val="99CC00"/>
      </a:accent2>
      <a:accent3>
        <a:srgbClr val="FFFFFF"/>
      </a:accent3>
      <a:accent4>
        <a:srgbClr val="404040"/>
      </a:accent4>
      <a:accent5>
        <a:srgbClr val="AAC0C4"/>
      </a:accent5>
      <a:accent6>
        <a:srgbClr val="8AB900"/>
      </a:accent6>
      <a:hlink>
        <a:srgbClr val="2CA9D0"/>
      </a:hlink>
      <a:folHlink>
        <a:srgbClr val="4841D9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02AAE"/>
        </a:accent1>
        <a:accent2>
          <a:srgbClr val="CC5D36"/>
        </a:accent2>
        <a:accent3>
          <a:srgbClr val="FFFFFF"/>
        </a:accent3>
        <a:accent4>
          <a:srgbClr val="2A2A2A"/>
        </a:accent4>
        <a:accent5>
          <a:srgbClr val="ABACD3"/>
        </a:accent5>
        <a:accent6>
          <a:srgbClr val="B95330"/>
        </a:accent6>
        <a:hlink>
          <a:srgbClr val="1F7CD1"/>
        </a:hlink>
        <a:folHlink>
          <a:srgbClr val="6544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C8EC4"/>
        </a:accent1>
        <a:accent2>
          <a:srgbClr val="CFBE6B"/>
        </a:accent2>
        <a:accent3>
          <a:srgbClr val="FFFFFF"/>
        </a:accent3>
        <a:accent4>
          <a:srgbClr val="2A2A2A"/>
        </a:accent4>
        <a:accent5>
          <a:srgbClr val="ACC6DE"/>
        </a:accent5>
        <a:accent6>
          <a:srgbClr val="BBAC60"/>
        </a:accent6>
        <a:hlink>
          <a:srgbClr val="7047D7"/>
        </a:hlink>
        <a:folHlink>
          <a:srgbClr val="185A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4D4D4D"/>
        </a:dk1>
        <a:lt1>
          <a:srgbClr val="FFFFFF"/>
        </a:lt1>
        <a:dk2>
          <a:srgbClr val="FFFFFF"/>
        </a:dk2>
        <a:lt2>
          <a:srgbClr val="B2B2B2"/>
        </a:lt2>
        <a:accent1>
          <a:srgbClr val="058089"/>
        </a:accent1>
        <a:accent2>
          <a:srgbClr val="99CC00"/>
        </a:accent2>
        <a:accent3>
          <a:srgbClr val="FFFFFF"/>
        </a:accent3>
        <a:accent4>
          <a:srgbClr val="404040"/>
        </a:accent4>
        <a:accent5>
          <a:srgbClr val="AAC0C4"/>
        </a:accent5>
        <a:accent6>
          <a:srgbClr val="8AB900"/>
        </a:accent6>
        <a:hlink>
          <a:srgbClr val="2CA9D0"/>
        </a:hlink>
        <a:folHlink>
          <a:srgbClr val="4841D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6030</TotalTime>
  <Words>1537</Words>
  <Application>Microsoft Office PowerPoint</Application>
  <PresentationFormat>On-screen Show (4:3)</PresentationFormat>
  <Paragraphs>208</Paragraphs>
  <Slides>55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MRT (13)</vt:lpstr>
      <vt:lpstr>Chem3D</vt:lpstr>
      <vt:lpstr>Photocatalytic and Electrocatalytic Reduction of CO2 to CO by  Polypyridyl Complexes</vt:lpstr>
      <vt:lpstr>Slide 2</vt:lpstr>
      <vt:lpstr>Slide 3</vt:lpstr>
      <vt:lpstr>Slide 4</vt:lpstr>
      <vt:lpstr>Slide 5</vt:lpstr>
      <vt:lpstr>Slide 6</vt:lpstr>
      <vt:lpstr>Slide 7</vt:lpstr>
      <vt:lpstr>Slide 8</vt:lpstr>
      <vt:lpstr>Attempts at CO2 reduction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MRT www.Win2Farsi.com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U</dc:creator>
  <cp:lastModifiedBy>hadadzadeh</cp:lastModifiedBy>
  <cp:revision>791</cp:revision>
  <dcterms:created xsi:type="dcterms:W3CDTF">2012-05-26T17:54:32Z</dcterms:created>
  <dcterms:modified xsi:type="dcterms:W3CDTF">2014-08-25T13:24:51Z</dcterms:modified>
</cp:coreProperties>
</file>